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8" r:id="rId2"/>
    <p:sldId id="256" r:id="rId3"/>
    <p:sldId id="259" r:id="rId4"/>
    <p:sldId id="290" r:id="rId5"/>
    <p:sldId id="260" r:id="rId6"/>
    <p:sldId id="257" r:id="rId7"/>
    <p:sldId id="261" r:id="rId8"/>
    <p:sldId id="262" r:id="rId9"/>
    <p:sldId id="264" r:id="rId10"/>
    <p:sldId id="263" r:id="rId11"/>
    <p:sldId id="265" r:id="rId12"/>
    <p:sldId id="266" r:id="rId13"/>
    <p:sldId id="268" r:id="rId14"/>
    <p:sldId id="267" r:id="rId15"/>
    <p:sldId id="269" r:id="rId16"/>
    <p:sldId id="270" r:id="rId17"/>
    <p:sldId id="271" r:id="rId18"/>
    <p:sldId id="273" r:id="rId19"/>
    <p:sldId id="275" r:id="rId20"/>
    <p:sldId id="289" r:id="rId21"/>
    <p:sldId id="282" r:id="rId22"/>
    <p:sldId id="283" r:id="rId23"/>
    <p:sldId id="284" r:id="rId24"/>
    <p:sldId id="285" r:id="rId25"/>
    <p:sldId id="286" r:id="rId26"/>
    <p:sldId id="287" r:id="rId27"/>
    <p:sldId id="288" r:id="rId28"/>
    <p:sldId id="291" r:id="rId29"/>
    <p:sldId id="292" r:id="rId30"/>
    <p:sldId id="293" r:id="rId31"/>
    <p:sldId id="294" r:id="rId32"/>
    <p:sldId id="2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A8903-15C8-41DE-B3CD-5C84B5E4FE61}"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B3F82-3B6B-4E0A-98F4-B25FEDDE5D16}" type="slidenum">
              <a:rPr lang="en-US" smtClean="0"/>
              <a:t>‹#›</a:t>
            </a:fld>
            <a:endParaRPr lang="en-US"/>
          </a:p>
        </p:txBody>
      </p:sp>
    </p:spTree>
    <p:extLst>
      <p:ext uri="{BB962C8B-B14F-4D97-AF65-F5344CB8AC3E}">
        <p14:creationId xmlns:p14="http://schemas.microsoft.com/office/powerpoint/2010/main" val="280358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p:spPr>
        <p:txBody>
          <a:bodyPr/>
          <a:lstStyle/>
          <a:p>
            <a:pPr eaLnBrk="1" hangingPunct="1"/>
            <a:endParaRPr lang="en-US" altLang="en-US" smtClean="0"/>
          </a:p>
        </p:txBody>
      </p:sp>
      <p:sp>
        <p:nvSpPr>
          <p:cNvPr id="7172" name="Slide Number Placeholder 3"/>
          <p:cNvSpPr>
            <a:spLocks noGrp="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78C1647-B85F-4608-8FC8-152256143C4D}" type="slidenum">
              <a:rPr lang="ar-SA" altLang="en-US" sz="1200" smtClean="0"/>
              <a:pPr/>
              <a:t>5</a:t>
            </a:fld>
            <a:endParaRPr lang="en-US" altLang="en-US" sz="1200" smtClean="0"/>
          </a:p>
        </p:txBody>
      </p:sp>
    </p:spTree>
    <p:extLst>
      <p:ext uri="{BB962C8B-B14F-4D97-AF65-F5344CB8AC3E}">
        <p14:creationId xmlns:p14="http://schemas.microsoft.com/office/powerpoint/2010/main" val="332462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70E7FC5-7D8B-435D-8041-C8A3D647FF3E}" type="slidenum">
              <a:rPr lang="ar-SA" altLang="en-US" sz="1200" smtClean="0"/>
              <a:pPr/>
              <a:t>18</a:t>
            </a:fld>
            <a:endParaRPr lang="en-US" altLang="en-US" sz="120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r>
              <a:rPr lang="en-US" altLang="en-US" smtClean="0"/>
              <a:t>The Greek philosopher Aristotle was one of the first to attempt to codify ``right thinking'‘</a:t>
            </a:r>
            <a:r>
              <a:rPr lang="ar-JO" altLang="en-US" smtClean="0"/>
              <a:t> </a:t>
            </a:r>
            <a:r>
              <a:rPr lang="en-US" altLang="en-US" smtClean="0">
                <a:cs typeface="Arial" panose="020B0604020202020204" pitchFamily="34" charset="0"/>
              </a:rPr>
              <a:t>.</a:t>
            </a:r>
            <a:r>
              <a:rPr lang="en-US" altLang="en-US" smtClean="0"/>
              <a:t> His famous </a:t>
            </a:r>
            <a:r>
              <a:rPr lang="en-US" altLang="en-US" b="1" smtClean="0"/>
              <a:t>syllogisms</a:t>
            </a:r>
            <a:r>
              <a:rPr lang="en-US" altLang="en-US" smtClean="0"/>
              <a:t> provided patterns for argument structures that always gave correct conclusions given correct premises</a:t>
            </a:r>
            <a:endParaRPr lang="ar-SA" altLang="en-US" smtClean="0"/>
          </a:p>
          <a:p>
            <a:pPr eaLnBrk="1" hangingPunct="1"/>
            <a:r>
              <a:rPr lang="en-US" altLang="en-US" b="1" smtClean="0"/>
              <a:t>Logic field </a:t>
            </a:r>
            <a:r>
              <a:rPr lang="en-US" altLang="en-US" smtClean="0"/>
              <a:t>chapter 6.</a:t>
            </a:r>
            <a:endParaRPr lang="ar-SA" altLang="en-US" smtClean="0"/>
          </a:p>
          <a:p>
            <a:pPr lvl="1" eaLnBrk="1" hangingPunct="1"/>
            <a:r>
              <a:rPr lang="en-US" altLang="en-US" smtClean="0"/>
              <a:t>There are two main obstacles to this approach. </a:t>
            </a:r>
          </a:p>
          <a:p>
            <a:pPr lvl="2" eaLnBrk="1" hangingPunct="1"/>
            <a:r>
              <a:rPr lang="en-US" altLang="en-US" smtClean="0"/>
              <a:t>It is not easy to take informal knowledge and state it in the formal terms required by logical notation, particularly when the knowledge is less than 100% certain. </a:t>
            </a:r>
          </a:p>
          <a:p>
            <a:pPr lvl="2" eaLnBrk="1" hangingPunct="1"/>
            <a:r>
              <a:rPr lang="en-US" altLang="en-US" smtClean="0"/>
              <a:t>There is a big difference between being able to solve a problem ``in principle'' and doing so in practice. Even problems with just a few dozen facts can exhaust the computational resources of any computer unless it has some guidance as to which reasoning steps to try first.</a:t>
            </a:r>
          </a:p>
          <a:p>
            <a:pPr eaLnBrk="1" hangingPunct="1"/>
            <a:endParaRPr lang="en-US" altLang="en-US" smtClean="0"/>
          </a:p>
        </p:txBody>
      </p:sp>
    </p:spTree>
    <p:extLst>
      <p:ext uri="{BB962C8B-B14F-4D97-AF65-F5344CB8AC3E}">
        <p14:creationId xmlns:p14="http://schemas.microsoft.com/office/powerpoint/2010/main" val="805681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IT 311(A)   </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2577877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IT 311(A)   </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264821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IT 311(A)   </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267327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IT 311(A)   </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194205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IT 311(A)   </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3037437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IT 311(A)   </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3645346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IT 311(A)   </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372003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IT 311(A)   </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106023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IT 311(A)   </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169616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IT 311(A)   </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1839539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IT 311(A)   </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38728E-CF2B-47E4-B35A-CBF6B8117AD1}" type="slidenum">
              <a:rPr lang="en-US" smtClean="0"/>
              <a:t>‹#›</a:t>
            </a:fld>
            <a:endParaRPr lang="en-US"/>
          </a:p>
        </p:txBody>
      </p:sp>
    </p:spTree>
    <p:extLst>
      <p:ext uri="{BB962C8B-B14F-4D97-AF65-F5344CB8AC3E}">
        <p14:creationId xmlns:p14="http://schemas.microsoft.com/office/powerpoint/2010/main" val="413569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IT 311(A)   </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8728E-CF2B-47E4-B35A-CBF6B8117AD1}" type="slidenum">
              <a:rPr lang="en-US" smtClean="0"/>
              <a:t>‹#›</a:t>
            </a:fld>
            <a:endParaRPr lang="en-US"/>
          </a:p>
        </p:txBody>
      </p:sp>
    </p:spTree>
    <p:extLst>
      <p:ext uri="{BB962C8B-B14F-4D97-AF65-F5344CB8AC3E}">
        <p14:creationId xmlns:p14="http://schemas.microsoft.com/office/powerpoint/2010/main" val="1405247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ctrTitle"/>
          </p:nvPr>
        </p:nvSpPr>
        <p:spPr>
          <a:xfrm>
            <a:off x="2209800" y="3513908"/>
            <a:ext cx="7848600" cy="1972491"/>
          </a:xfrm>
        </p:spPr>
        <p:txBody>
          <a:bodyPr anchor="ctr"/>
          <a:lstStyle/>
          <a:p>
            <a:r>
              <a:rPr lang="en-US" altLang="en-US" sz="4000" dirty="0"/>
              <a:t>Artificial Intelligence</a:t>
            </a:r>
            <a:br>
              <a:rPr lang="en-US" altLang="en-US" sz="4000" dirty="0"/>
            </a:br>
            <a:r>
              <a:rPr lang="en-US" altLang="en-US" sz="4000" dirty="0"/>
              <a:t>https://people.eecs.berkeley.edu/~russell/slides/</a:t>
            </a:r>
          </a:p>
        </p:txBody>
      </p:sp>
      <p:pic>
        <p:nvPicPr>
          <p:cNvPr id="4101" name="Picture 8" descr="http://www.roboticspot.com/imagenes/robots/bender.jpgbig.jpg"/>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193176" y="205550"/>
            <a:ext cx="3503023" cy="331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857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4406"/>
          </a:xfrm>
        </p:spPr>
        <p:txBody>
          <a:bodyPr/>
          <a:lstStyle/>
          <a:p>
            <a:pPr eaLnBrk="1" hangingPunct="1">
              <a:defRPr/>
            </a:pPr>
            <a:r>
              <a:rPr lang="en-US" sz="3200" kern="0" dirty="0">
                <a:latin typeface="Arial Unicode MS"/>
              </a:rPr>
              <a:t>Crossbreeding of a lot of fields:</a:t>
            </a:r>
            <a:endParaRPr lang="en-US" sz="3200" dirty="0"/>
          </a:p>
        </p:txBody>
      </p:sp>
      <p:pic>
        <p:nvPicPr>
          <p:cNvPr id="1024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0971" y="1149533"/>
            <a:ext cx="9836332" cy="553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4409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sz="3600" b="1" dirty="0" smtClean="0"/>
              <a:t>Intelligent systems </a:t>
            </a:r>
            <a:endParaRPr lang="en-US" sz="3600" b="1" dirty="0"/>
          </a:p>
        </p:txBody>
      </p:sp>
      <p:sp>
        <p:nvSpPr>
          <p:cNvPr id="3" name="Content Placeholder 2"/>
          <p:cNvSpPr>
            <a:spLocks noGrp="1"/>
          </p:cNvSpPr>
          <p:nvPr>
            <p:ph idx="1"/>
          </p:nvPr>
        </p:nvSpPr>
        <p:spPr/>
        <p:txBody>
          <a:bodyPr>
            <a:normAutofit lnSpcReduction="10000"/>
          </a:bodyPr>
          <a:lstStyle/>
          <a:p>
            <a:pPr marL="0" indent="0">
              <a:buNone/>
              <a:defRPr/>
            </a:pPr>
            <a:r>
              <a:rPr lang="en-US" sz="2400" b="1" kern="0" dirty="0" smtClean="0">
                <a:latin typeface="Arial Unicode MS"/>
                <a:cs typeface="Times New Roman" panose="02020603050405020304" pitchFamily="18" charset="0"/>
              </a:rPr>
              <a:t>Goal </a:t>
            </a:r>
            <a:r>
              <a:rPr lang="en-US" sz="2400" b="1" kern="0" dirty="0">
                <a:latin typeface="Arial Unicode MS"/>
                <a:cs typeface="Times New Roman" panose="02020603050405020304" pitchFamily="18" charset="0"/>
              </a:rPr>
              <a:t>of Artificial Intelligence</a:t>
            </a:r>
            <a:endParaRPr lang="en-US" sz="2400" kern="0" dirty="0" smtClean="0">
              <a:solidFill>
                <a:srgbClr val="000000"/>
              </a:solidFill>
              <a:latin typeface="Arial Unicode MS"/>
              <a:cs typeface="Times New Roman" panose="02020603050405020304" pitchFamily="18" charset="0"/>
            </a:endParaRPr>
          </a:p>
          <a:p>
            <a:pPr>
              <a:defRPr/>
            </a:pPr>
            <a:r>
              <a:rPr lang="en-US" sz="2400" kern="0" dirty="0" smtClean="0">
                <a:solidFill>
                  <a:srgbClr val="000000"/>
                </a:solidFill>
                <a:latin typeface="Arial Unicode MS"/>
                <a:cs typeface="Times New Roman" panose="02020603050405020304" pitchFamily="18" charset="0"/>
              </a:rPr>
              <a:t>Not </a:t>
            </a:r>
            <a:r>
              <a:rPr lang="en-US" sz="2400" kern="0" dirty="0">
                <a:solidFill>
                  <a:srgbClr val="000000"/>
                </a:solidFill>
                <a:latin typeface="Arial Unicode MS"/>
                <a:cs typeface="Times New Roman" panose="02020603050405020304" pitchFamily="18" charset="0"/>
              </a:rPr>
              <a:t>only to understand how does mind work? but also how to build intelligent entities?.</a:t>
            </a:r>
          </a:p>
          <a:p>
            <a:pPr eaLnBrk="1" hangingPunct="1">
              <a:lnSpc>
                <a:spcPct val="80000"/>
              </a:lnSpc>
              <a:buClr>
                <a:srgbClr val="000000"/>
              </a:buClr>
              <a:buSzPct val="90000"/>
              <a:buFontTx/>
              <a:buNone/>
              <a:defRPr/>
            </a:pPr>
            <a:r>
              <a:rPr lang="en-US" sz="1800" kern="0" dirty="0">
                <a:solidFill>
                  <a:srgbClr val="6600FF"/>
                </a:solidFill>
                <a:latin typeface="Arial Unicode MS"/>
                <a:cs typeface="Times New Roman" panose="02020603050405020304" pitchFamily="18" charset="0"/>
              </a:rPr>
              <a:t>Engineering point of view</a:t>
            </a:r>
            <a:r>
              <a:rPr lang="en-US" sz="2400" kern="0" dirty="0">
                <a:solidFill>
                  <a:srgbClr val="6600FF"/>
                </a:solidFill>
                <a:latin typeface="Arial Unicode MS"/>
                <a:cs typeface="Times New Roman" panose="02020603050405020304" pitchFamily="18" charset="0"/>
              </a:rPr>
              <a:t>:</a:t>
            </a:r>
          </a:p>
          <a:p>
            <a:pPr eaLnBrk="1" hangingPunct="1">
              <a:lnSpc>
                <a:spcPct val="80000"/>
              </a:lnSpc>
              <a:buClr>
                <a:srgbClr val="000000"/>
              </a:buClr>
              <a:buSzPct val="90000"/>
              <a:buFontTx/>
              <a:buNone/>
              <a:defRPr/>
            </a:pPr>
            <a:r>
              <a:rPr lang="en-US" sz="2400" kern="0" dirty="0">
                <a:solidFill>
                  <a:srgbClr val="6600FF"/>
                </a:solidFill>
                <a:latin typeface="Arial Unicode MS"/>
                <a:cs typeface="Times New Roman" panose="02020603050405020304" pitchFamily="18" charset="0"/>
              </a:rPr>
              <a:t>	  </a:t>
            </a:r>
            <a:r>
              <a:rPr lang="en-US" sz="2400" b="1" kern="0" dirty="0">
                <a:solidFill>
                  <a:srgbClr val="000000"/>
                </a:solidFill>
                <a:latin typeface="Arial Unicode MS"/>
                <a:cs typeface="Times New Roman" panose="02020603050405020304" pitchFamily="18" charset="0"/>
              </a:rPr>
              <a:t>-	</a:t>
            </a:r>
            <a:r>
              <a:rPr lang="en-US" sz="1800" b="1" kern="0" dirty="0">
                <a:solidFill>
                  <a:srgbClr val="000000"/>
                </a:solidFill>
                <a:latin typeface="Arial Unicode MS"/>
                <a:cs typeface="Times New Roman" panose="02020603050405020304" pitchFamily="18" charset="0"/>
              </a:rPr>
              <a:t>S</a:t>
            </a:r>
            <a:r>
              <a:rPr lang="en-US" sz="1800" kern="0" dirty="0">
                <a:solidFill>
                  <a:srgbClr val="000000"/>
                </a:solidFill>
                <a:latin typeface="Arial Unicode MS"/>
                <a:cs typeface="Times New Roman" panose="02020603050405020304" pitchFamily="18" charset="0"/>
              </a:rPr>
              <a:t>olve real-world problems using knowledge and reasoning</a:t>
            </a:r>
          </a:p>
          <a:p>
            <a:pPr eaLnBrk="1" hangingPunct="1">
              <a:lnSpc>
                <a:spcPct val="80000"/>
              </a:lnSpc>
              <a:buClr>
                <a:srgbClr val="000000"/>
              </a:buClr>
              <a:buSzPct val="90000"/>
              <a:buFontTx/>
              <a:buNone/>
              <a:defRPr/>
            </a:pPr>
            <a:r>
              <a:rPr lang="en-US" sz="1800" b="1" kern="0" dirty="0">
                <a:solidFill>
                  <a:srgbClr val="000000"/>
                </a:solidFill>
                <a:latin typeface="Arial Unicode MS"/>
                <a:cs typeface="Times New Roman" panose="02020603050405020304" pitchFamily="18" charset="0"/>
              </a:rPr>
              <a:t>	   </a:t>
            </a:r>
            <a:r>
              <a:rPr lang="en-US" sz="2400" b="1" kern="0" dirty="0">
                <a:solidFill>
                  <a:srgbClr val="000000"/>
                </a:solidFill>
                <a:latin typeface="Arial Unicode MS"/>
                <a:cs typeface="Times New Roman" panose="02020603050405020304" pitchFamily="18" charset="0"/>
              </a:rPr>
              <a:t>- </a:t>
            </a:r>
            <a:r>
              <a:rPr lang="en-US" sz="1800" b="1" kern="0" dirty="0">
                <a:solidFill>
                  <a:srgbClr val="000000"/>
                </a:solidFill>
                <a:latin typeface="Arial Unicode MS"/>
                <a:cs typeface="Times New Roman" panose="02020603050405020304" pitchFamily="18" charset="0"/>
              </a:rPr>
              <a:t>	</a:t>
            </a:r>
            <a:r>
              <a:rPr lang="en-US" sz="1800" kern="0" dirty="0">
                <a:solidFill>
                  <a:srgbClr val="000000"/>
                </a:solidFill>
                <a:latin typeface="Arial Unicode MS"/>
                <a:cs typeface="Times New Roman" panose="02020603050405020304" pitchFamily="18" charset="0"/>
              </a:rPr>
              <a:t>Develop concepts, theory and practice of building intelligent entities</a:t>
            </a:r>
          </a:p>
          <a:p>
            <a:pPr eaLnBrk="1" hangingPunct="1">
              <a:lnSpc>
                <a:spcPct val="80000"/>
              </a:lnSpc>
              <a:buClr>
                <a:srgbClr val="000000"/>
              </a:buClr>
              <a:buSzPct val="90000"/>
              <a:buFontTx/>
              <a:buNone/>
              <a:defRPr/>
            </a:pPr>
            <a:r>
              <a:rPr lang="en-US" sz="1800" kern="0" dirty="0">
                <a:solidFill>
                  <a:srgbClr val="000000"/>
                </a:solidFill>
                <a:latin typeface="Arial Unicode MS"/>
                <a:cs typeface="Times New Roman" panose="02020603050405020304" pitchFamily="18" charset="0"/>
              </a:rPr>
              <a:t>	</a:t>
            </a:r>
            <a:r>
              <a:rPr lang="en-US" sz="2400" b="1" kern="0" dirty="0">
                <a:solidFill>
                  <a:srgbClr val="000000"/>
                </a:solidFill>
                <a:latin typeface="Arial Unicode MS"/>
                <a:cs typeface="Times New Roman" panose="02020603050405020304" pitchFamily="18" charset="0"/>
              </a:rPr>
              <a:t>  -</a:t>
            </a:r>
            <a:r>
              <a:rPr lang="en-US" sz="1800" kern="0" dirty="0">
                <a:solidFill>
                  <a:srgbClr val="000000"/>
                </a:solidFill>
                <a:latin typeface="Arial Unicode MS"/>
                <a:cs typeface="Times New Roman" panose="02020603050405020304" pitchFamily="18" charset="0"/>
              </a:rPr>
              <a:t> </a:t>
            </a:r>
            <a:r>
              <a:rPr lang="en-US" sz="1800" kern="0" dirty="0">
                <a:solidFill>
                  <a:srgbClr val="6600FF"/>
                </a:solidFill>
                <a:latin typeface="Arial Unicode MS"/>
                <a:cs typeface="Times New Roman" panose="02020603050405020304" pitchFamily="18" charset="0"/>
              </a:rPr>
              <a:t> </a:t>
            </a:r>
            <a:r>
              <a:rPr lang="en-US" sz="1800" kern="0" dirty="0">
                <a:solidFill>
                  <a:srgbClr val="000000"/>
                </a:solidFill>
                <a:latin typeface="Arial Unicode MS"/>
                <a:cs typeface="Times New Roman" panose="02020603050405020304" pitchFamily="18" charset="0"/>
              </a:rPr>
              <a:t> </a:t>
            </a:r>
            <a:r>
              <a:rPr lang="en-US" sz="1800" b="1" kern="0" dirty="0">
                <a:solidFill>
                  <a:srgbClr val="000000"/>
                </a:solidFill>
                <a:latin typeface="Arial Unicode MS"/>
                <a:cs typeface="Times New Roman" panose="02020603050405020304" pitchFamily="18" charset="0"/>
              </a:rPr>
              <a:t>  E</a:t>
            </a:r>
            <a:r>
              <a:rPr lang="en-US" sz="1800" kern="0" dirty="0">
                <a:solidFill>
                  <a:srgbClr val="000000"/>
                </a:solidFill>
                <a:latin typeface="Arial Unicode MS"/>
                <a:cs typeface="Times New Roman" panose="02020603050405020304" pitchFamily="18" charset="0"/>
              </a:rPr>
              <a:t>mphasis on system building </a:t>
            </a:r>
          </a:p>
          <a:p>
            <a:pPr lvl="2" algn="just" eaLnBrk="1" hangingPunct="1">
              <a:lnSpc>
                <a:spcPct val="80000"/>
              </a:lnSpc>
              <a:buClr>
                <a:srgbClr val="B2B2B2"/>
              </a:buClr>
              <a:buSzPct val="55000"/>
              <a:buFontTx/>
              <a:buNone/>
              <a:defRPr/>
            </a:pPr>
            <a:endParaRPr lang="en-US" sz="1400" kern="0" dirty="0">
              <a:solidFill>
                <a:srgbClr val="000000"/>
              </a:solidFill>
              <a:latin typeface="Times New Roman" panose="02020603050405020304" pitchFamily="18" charset="0"/>
              <a:cs typeface="Times New Roman" panose="02020603050405020304" pitchFamily="18" charset="0"/>
            </a:endParaRPr>
          </a:p>
          <a:p>
            <a:pPr lvl="2" algn="just" eaLnBrk="1" hangingPunct="1">
              <a:lnSpc>
                <a:spcPct val="80000"/>
              </a:lnSpc>
              <a:buClr>
                <a:srgbClr val="B2B2B2"/>
              </a:buClr>
              <a:buSzPct val="55000"/>
              <a:buFontTx/>
              <a:buNone/>
              <a:defRPr/>
            </a:pPr>
            <a:endParaRPr lang="en-US" sz="1400" kern="0" dirty="0">
              <a:solidFill>
                <a:srgbClr val="000000"/>
              </a:solidFill>
              <a:latin typeface="Times New Roman" panose="02020603050405020304" pitchFamily="18" charset="0"/>
              <a:cs typeface="Times New Roman" panose="02020603050405020304" pitchFamily="18" charset="0"/>
            </a:endParaRPr>
          </a:p>
          <a:p>
            <a:pPr algn="just" eaLnBrk="1" hangingPunct="1">
              <a:lnSpc>
                <a:spcPct val="80000"/>
              </a:lnSpc>
              <a:buClr>
                <a:srgbClr val="000000"/>
              </a:buClr>
              <a:buSzPct val="90000"/>
              <a:buFontTx/>
              <a:buNone/>
              <a:defRPr/>
            </a:pPr>
            <a:r>
              <a:rPr lang="en-US" sz="1800" kern="0" dirty="0">
                <a:solidFill>
                  <a:srgbClr val="6600FF"/>
                </a:solidFill>
                <a:latin typeface="Arial Unicode MS"/>
                <a:cs typeface="Times New Roman" panose="02020603050405020304" pitchFamily="18" charset="0"/>
              </a:rPr>
              <a:t>Scientific point of view:</a:t>
            </a:r>
            <a:r>
              <a:rPr lang="en-US" sz="1800" i="1" kern="0" dirty="0">
                <a:solidFill>
                  <a:srgbClr val="6600FF"/>
                </a:solidFill>
                <a:latin typeface="Arial Unicode MS"/>
                <a:cs typeface="Times New Roman" panose="02020603050405020304" pitchFamily="18" charset="0"/>
              </a:rPr>
              <a:t>  </a:t>
            </a:r>
            <a:r>
              <a:rPr lang="en-US" sz="2400" b="1" kern="0" dirty="0">
                <a:solidFill>
                  <a:srgbClr val="000000"/>
                </a:solidFill>
                <a:latin typeface="Arial Unicode MS"/>
                <a:cs typeface="Times New Roman" panose="02020603050405020304" pitchFamily="18" charset="0"/>
              </a:rPr>
              <a:t>   </a:t>
            </a:r>
          </a:p>
          <a:p>
            <a:pPr algn="just" eaLnBrk="1" hangingPunct="1">
              <a:lnSpc>
                <a:spcPct val="80000"/>
              </a:lnSpc>
              <a:buClr>
                <a:srgbClr val="000000"/>
              </a:buClr>
              <a:buSzPct val="90000"/>
              <a:buFontTx/>
              <a:buNone/>
              <a:defRPr/>
            </a:pPr>
            <a:r>
              <a:rPr lang="en-US" sz="2400" b="1" kern="0" dirty="0">
                <a:solidFill>
                  <a:srgbClr val="000000"/>
                </a:solidFill>
                <a:latin typeface="Arial Unicode MS"/>
                <a:cs typeface="Times New Roman" panose="02020603050405020304" pitchFamily="18" charset="0"/>
              </a:rPr>
              <a:t>	 -	</a:t>
            </a:r>
            <a:r>
              <a:rPr lang="en-US" sz="1800" b="1" kern="0" dirty="0">
                <a:solidFill>
                  <a:srgbClr val="000000"/>
                </a:solidFill>
                <a:latin typeface="Arial Unicode MS"/>
                <a:cs typeface="Times New Roman" panose="02020603050405020304" pitchFamily="18" charset="0"/>
              </a:rPr>
              <a:t>U</a:t>
            </a:r>
            <a:r>
              <a:rPr lang="en-US" sz="1800" kern="0" dirty="0">
                <a:solidFill>
                  <a:srgbClr val="000000"/>
                </a:solidFill>
                <a:latin typeface="Arial Unicode MS"/>
                <a:cs typeface="Times New Roman" panose="02020603050405020304" pitchFamily="18" charset="0"/>
              </a:rPr>
              <a:t>se computers as a platform for studying intelligence itself</a:t>
            </a:r>
          </a:p>
          <a:p>
            <a:pPr algn="just" eaLnBrk="1" hangingPunct="1">
              <a:lnSpc>
                <a:spcPct val="80000"/>
              </a:lnSpc>
              <a:buClr>
                <a:srgbClr val="000000"/>
              </a:buClr>
              <a:buSzPct val="90000"/>
              <a:buFontTx/>
              <a:buNone/>
              <a:defRPr/>
            </a:pPr>
            <a:r>
              <a:rPr lang="en-US" sz="1800" kern="0" dirty="0">
                <a:solidFill>
                  <a:srgbClr val="000000"/>
                </a:solidFill>
                <a:latin typeface="Arial Unicode MS"/>
                <a:cs typeface="Times New Roman" panose="02020603050405020304" pitchFamily="18" charset="0"/>
              </a:rPr>
              <a:t>       </a:t>
            </a:r>
            <a:r>
              <a:rPr lang="en-US" sz="2400" b="1" kern="0" dirty="0">
                <a:solidFill>
                  <a:srgbClr val="000000"/>
                </a:solidFill>
                <a:latin typeface="Arial Unicode MS"/>
                <a:cs typeface="Times New Roman" panose="02020603050405020304" pitchFamily="18" charset="0"/>
              </a:rPr>
              <a:t>-</a:t>
            </a:r>
            <a:r>
              <a:rPr lang="en-US" sz="1800" b="1" kern="0" dirty="0">
                <a:solidFill>
                  <a:srgbClr val="000000"/>
                </a:solidFill>
                <a:latin typeface="Arial Unicode MS"/>
                <a:cs typeface="Times New Roman" panose="02020603050405020304" pitchFamily="18" charset="0"/>
              </a:rPr>
              <a:t>	</a:t>
            </a:r>
            <a:r>
              <a:rPr lang="en-US" sz="1800" kern="0" dirty="0">
                <a:solidFill>
                  <a:srgbClr val="000000"/>
                </a:solidFill>
                <a:latin typeface="Arial Unicode MS"/>
                <a:cs typeface="Times New Roman" panose="02020603050405020304" pitchFamily="18" charset="0"/>
              </a:rPr>
              <a:t>Emphasis on understanding intelligent behavior.</a:t>
            </a:r>
            <a:endParaRPr lang="en-US" sz="1800" b="1" kern="0" dirty="0">
              <a:solidFill>
                <a:srgbClr val="000000"/>
              </a:solidFill>
              <a:latin typeface="Arial Unicode MS"/>
              <a:cs typeface="Times New Roman" panose="02020603050405020304" pitchFamily="18" charset="0"/>
            </a:endParaRPr>
          </a:p>
          <a:p>
            <a:pPr eaLnBrk="1" hangingPunct="1">
              <a:defRPr/>
            </a:pPr>
            <a:endParaRPr lang="en-US" dirty="0" smtClean="0"/>
          </a:p>
        </p:txBody>
      </p:sp>
    </p:spTree>
    <p:extLst>
      <p:ext uri="{BB962C8B-B14F-4D97-AF65-F5344CB8AC3E}">
        <p14:creationId xmlns:p14="http://schemas.microsoft.com/office/powerpoint/2010/main" val="96939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Categorization of Intelligent systems</a:t>
            </a:r>
            <a:endParaRPr lang="en-US" b="1" dirty="0"/>
          </a:p>
        </p:txBody>
      </p:sp>
      <p:sp>
        <p:nvSpPr>
          <p:cNvPr id="3" name="Content Placeholder 2"/>
          <p:cNvSpPr>
            <a:spLocks noGrp="1"/>
          </p:cNvSpPr>
          <p:nvPr>
            <p:ph idx="1"/>
          </p:nvPr>
        </p:nvSpPr>
        <p:spPr/>
        <p:txBody>
          <a:bodyPr/>
          <a:lstStyle/>
          <a:p>
            <a:r>
              <a:rPr lang="en-US" altLang="en-US" sz="2400" b="1" dirty="0" smtClean="0"/>
              <a:t>Systems That Think Like Humans </a:t>
            </a:r>
          </a:p>
          <a:p>
            <a:r>
              <a:rPr lang="en-US" altLang="en-US" sz="2400" b="1" dirty="0" smtClean="0">
                <a:cs typeface="Times New Roman" panose="02020603050405020304" pitchFamily="18" charset="0"/>
              </a:rPr>
              <a:t>Systems That Act Like Humans </a:t>
            </a:r>
          </a:p>
          <a:p>
            <a:r>
              <a:rPr lang="en-US" altLang="en-US" sz="2400" b="1" dirty="0" smtClean="0"/>
              <a:t>Systems That Think Rationality</a:t>
            </a:r>
          </a:p>
          <a:p>
            <a:r>
              <a:rPr lang="en-US" altLang="en-US" sz="2400" b="1" dirty="0" smtClean="0">
                <a:cs typeface="Times New Roman" panose="02020603050405020304" pitchFamily="18" charset="0"/>
              </a:rPr>
              <a:t>Systems That Act Rationality</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24420557"/>
              </p:ext>
            </p:extLst>
          </p:nvPr>
        </p:nvGraphicFramePr>
        <p:xfrm>
          <a:off x="1358538" y="3944982"/>
          <a:ext cx="10097588" cy="2776981"/>
        </p:xfrm>
        <a:graphic>
          <a:graphicData uri="http://schemas.openxmlformats.org/drawingml/2006/table">
            <a:tbl>
              <a:tblPr/>
              <a:tblGrid>
                <a:gridCol w="1495939">
                  <a:extLst>
                    <a:ext uri="{9D8B030D-6E8A-4147-A177-3AD203B41FA5}">
                      <a16:colId xmlns:a16="http://schemas.microsoft.com/office/drawing/2014/main" xmlns="" val="2741925349"/>
                    </a:ext>
                  </a:extLst>
                </a:gridCol>
                <a:gridCol w="4113832">
                  <a:extLst>
                    <a:ext uri="{9D8B030D-6E8A-4147-A177-3AD203B41FA5}">
                      <a16:colId xmlns:a16="http://schemas.microsoft.com/office/drawing/2014/main" xmlns="" val="1951205165"/>
                    </a:ext>
                  </a:extLst>
                </a:gridCol>
                <a:gridCol w="4487817">
                  <a:extLst>
                    <a:ext uri="{9D8B030D-6E8A-4147-A177-3AD203B41FA5}">
                      <a16:colId xmlns:a16="http://schemas.microsoft.com/office/drawing/2014/main" xmlns="" val="1277463015"/>
                    </a:ext>
                  </a:extLst>
                </a:gridCol>
              </a:tblGrid>
              <a:tr h="510546">
                <a:tc>
                  <a:txBody>
                    <a:bodyPr/>
                    <a:lstStyle/>
                    <a:p>
                      <a:r>
                        <a:rPr lang="en-US" sz="1800" dirty="0">
                          <a:solidFill>
                            <a:srgbClr val="000000"/>
                          </a:solidFill>
                          <a:effectLst/>
                        </a:rPr>
                        <a:t> </a:t>
                      </a:r>
                    </a:p>
                  </a:txBody>
                  <a:tcPr marT="45729" marB="4572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FFFF"/>
                    </a:solidFill>
                  </a:tcPr>
                </a:tc>
                <a:tc>
                  <a:txBody>
                    <a:bodyPr/>
                    <a:lstStyle/>
                    <a:p>
                      <a:r>
                        <a:rPr lang="en-US" sz="1800" dirty="0">
                          <a:solidFill>
                            <a:srgbClr val="000000"/>
                          </a:solidFill>
                          <a:effectLst/>
                        </a:rPr>
                        <a:t>Humanly</a:t>
                      </a:r>
                      <a:br>
                        <a:rPr lang="en-US" sz="1800" dirty="0">
                          <a:solidFill>
                            <a:srgbClr val="000000"/>
                          </a:solidFill>
                          <a:effectLst/>
                        </a:rPr>
                      </a:br>
                      <a:endParaRPr lang="en-US" sz="1800" dirty="0">
                        <a:solidFill>
                          <a:srgbClr val="000000"/>
                        </a:solidFill>
                        <a:effectLst/>
                      </a:endParaRPr>
                    </a:p>
                  </a:txBody>
                  <a:tcPr marT="45729" marB="4572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FFFF"/>
                    </a:solidFill>
                  </a:tcPr>
                </a:tc>
                <a:tc>
                  <a:txBody>
                    <a:bodyPr/>
                    <a:lstStyle/>
                    <a:p>
                      <a:r>
                        <a:rPr lang="en-US" sz="1800">
                          <a:solidFill>
                            <a:srgbClr val="000000"/>
                          </a:solidFill>
                          <a:effectLst/>
                        </a:rPr>
                        <a:t>Rationally</a:t>
                      </a:r>
                    </a:p>
                  </a:txBody>
                  <a:tcPr marT="45729" marB="4572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FFFF"/>
                    </a:solidFill>
                  </a:tcPr>
                </a:tc>
                <a:extLst>
                  <a:ext uri="{0D108BD9-81ED-4DB2-BD59-A6C34878D82A}">
                    <a16:rowId xmlns:a16="http://schemas.microsoft.com/office/drawing/2014/main" xmlns="" val="1149029847"/>
                  </a:ext>
                </a:extLst>
              </a:tr>
              <a:tr h="948145">
                <a:tc>
                  <a:txBody>
                    <a:bodyPr/>
                    <a:lstStyle/>
                    <a:p>
                      <a:r>
                        <a:rPr lang="en-US" sz="1800">
                          <a:solidFill>
                            <a:srgbClr val="000000"/>
                          </a:solidFill>
                          <a:effectLst/>
                        </a:rPr>
                        <a:t>Thinking</a:t>
                      </a:r>
                    </a:p>
                  </a:txBody>
                  <a:tcPr marT="45729" marB="4572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FFFF"/>
                    </a:solidFill>
                  </a:tcPr>
                </a:tc>
                <a:tc>
                  <a:txBody>
                    <a:bodyPr/>
                    <a:lstStyle/>
                    <a:p>
                      <a:pPr fontAlgn="t"/>
                      <a:r>
                        <a:rPr lang="en-US" sz="1800" dirty="0">
                          <a:solidFill>
                            <a:srgbClr val="000000"/>
                          </a:solidFill>
                          <a:effectLst/>
                        </a:rPr>
                        <a:t>Thinking humanly — cognitive modeling. Systems should solve problems the same way humans do.</a:t>
                      </a:r>
                    </a:p>
                  </a:txBody>
                  <a:tcPr marT="45729" marB="45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DFFFF"/>
                    </a:solidFill>
                  </a:tcPr>
                </a:tc>
                <a:tc>
                  <a:txBody>
                    <a:bodyPr/>
                    <a:lstStyle/>
                    <a:p>
                      <a:pPr fontAlgn="t"/>
                      <a:r>
                        <a:rPr lang="en-US" sz="1800" dirty="0">
                          <a:solidFill>
                            <a:srgbClr val="000000"/>
                          </a:solidFill>
                          <a:effectLst/>
                        </a:rPr>
                        <a:t>Thinking rationally — the use of logic. Need to worry about modeling uncertainty and dealing with complexity.</a:t>
                      </a:r>
                    </a:p>
                  </a:txBody>
                  <a:tcPr marT="45729" marB="45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DFFFF"/>
                    </a:solidFill>
                  </a:tcPr>
                </a:tc>
                <a:extLst>
                  <a:ext uri="{0D108BD9-81ED-4DB2-BD59-A6C34878D82A}">
                    <a16:rowId xmlns:a16="http://schemas.microsoft.com/office/drawing/2014/main" xmlns="" val="2996067602"/>
                  </a:ext>
                </a:extLst>
              </a:tr>
              <a:tr h="1166944">
                <a:tc>
                  <a:txBody>
                    <a:bodyPr/>
                    <a:lstStyle/>
                    <a:p>
                      <a:r>
                        <a:rPr lang="en-US" sz="1800">
                          <a:solidFill>
                            <a:srgbClr val="000000"/>
                          </a:solidFill>
                          <a:effectLst/>
                        </a:rPr>
                        <a:t>Acting</a:t>
                      </a:r>
                    </a:p>
                  </a:txBody>
                  <a:tcPr marT="45729" marB="4572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AAFFFF"/>
                    </a:solidFill>
                  </a:tcPr>
                </a:tc>
                <a:tc>
                  <a:txBody>
                    <a:bodyPr/>
                    <a:lstStyle/>
                    <a:p>
                      <a:pPr fontAlgn="t"/>
                      <a:r>
                        <a:rPr lang="en-US" sz="1800" dirty="0">
                          <a:solidFill>
                            <a:srgbClr val="000000"/>
                          </a:solidFill>
                          <a:effectLst/>
                        </a:rPr>
                        <a:t>Acting humanly — the Turing Test approach.</a:t>
                      </a:r>
                    </a:p>
                  </a:txBody>
                  <a:tcPr marT="45729" marB="45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DFFFF"/>
                    </a:solidFill>
                  </a:tcPr>
                </a:tc>
                <a:tc>
                  <a:txBody>
                    <a:bodyPr/>
                    <a:lstStyle/>
                    <a:p>
                      <a:pPr fontAlgn="t"/>
                      <a:r>
                        <a:rPr lang="en-US" sz="1800" dirty="0">
                          <a:solidFill>
                            <a:srgbClr val="000000"/>
                          </a:solidFill>
                          <a:effectLst/>
                        </a:rPr>
                        <a:t>Acting rationally — the study of rational agents: agents that maximize the expected value of their performance measure given what they currently know.</a:t>
                      </a:r>
                    </a:p>
                  </a:txBody>
                  <a:tcPr marT="45729" marB="45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DFFFF"/>
                    </a:solidFill>
                  </a:tcPr>
                </a:tc>
                <a:extLst>
                  <a:ext uri="{0D108BD9-81ED-4DB2-BD59-A6C34878D82A}">
                    <a16:rowId xmlns:a16="http://schemas.microsoft.com/office/drawing/2014/main" xmlns="" val="3141650202"/>
                  </a:ext>
                </a:extLst>
              </a:tr>
            </a:tbl>
          </a:graphicData>
        </a:graphic>
      </p:graphicFrame>
    </p:spTree>
    <p:extLst>
      <p:ext uri="{BB962C8B-B14F-4D97-AF65-F5344CB8AC3E}">
        <p14:creationId xmlns:p14="http://schemas.microsoft.com/office/powerpoint/2010/main" val="5578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Categorization of Intelligent systems: Approaches </a:t>
            </a:r>
            <a:endParaRPr lang="en-US" sz="4000" dirty="0"/>
          </a:p>
        </p:txBody>
      </p:sp>
      <p:sp>
        <p:nvSpPr>
          <p:cNvPr id="3" name="Content Placeholder 2"/>
          <p:cNvSpPr>
            <a:spLocks noGrp="1"/>
          </p:cNvSpPr>
          <p:nvPr>
            <p:ph idx="1"/>
          </p:nvPr>
        </p:nvSpPr>
        <p:spPr>
          <a:xfrm>
            <a:off x="838200" y="2442753"/>
            <a:ext cx="10515600" cy="3734209"/>
          </a:xfrm>
        </p:spPr>
        <p:txBody>
          <a:bodyPr>
            <a:normAutofit/>
          </a:bodyPr>
          <a:lstStyle/>
          <a:p>
            <a:r>
              <a:rPr lang="en-US" altLang="en-US" b="1" dirty="0" smtClean="0">
                <a:cs typeface="Times New Roman" panose="02020603050405020304" pitchFamily="18" charset="0"/>
              </a:rPr>
              <a:t>Systems that act like humans </a:t>
            </a:r>
            <a:r>
              <a:rPr lang="en-US" dirty="0" smtClean="0"/>
              <a:t>: Turing Machine Approach</a:t>
            </a:r>
          </a:p>
          <a:p>
            <a:r>
              <a:rPr lang="en-US" altLang="en-US" b="1" dirty="0" smtClean="0"/>
              <a:t>Systems that Think like humans</a:t>
            </a:r>
            <a:r>
              <a:rPr lang="en-US" dirty="0" smtClean="0"/>
              <a:t>: The Cognitive Modeling Approach  </a:t>
            </a:r>
          </a:p>
          <a:p>
            <a:r>
              <a:rPr lang="en-US" altLang="en-US" b="1" dirty="0" smtClean="0"/>
              <a:t>Systems that Think rationality</a:t>
            </a:r>
            <a:r>
              <a:rPr lang="en-US" dirty="0" smtClean="0"/>
              <a:t>: The Laws of Thought Approach  </a:t>
            </a:r>
          </a:p>
          <a:p>
            <a:r>
              <a:rPr lang="en-US" altLang="en-US" b="1" dirty="0" smtClean="0">
                <a:cs typeface="Times New Roman" panose="02020603050405020304" pitchFamily="18" charset="0"/>
              </a:rPr>
              <a:t>Systems that Act rationality</a:t>
            </a:r>
            <a:r>
              <a:rPr lang="en-US" dirty="0" smtClean="0"/>
              <a:t>: The Rational Agent Approach </a:t>
            </a:r>
            <a:endParaRPr lang="en-US" dirty="0"/>
          </a:p>
        </p:txBody>
      </p:sp>
    </p:spTree>
    <p:extLst>
      <p:ext uri="{BB962C8B-B14F-4D97-AF65-F5344CB8AC3E}">
        <p14:creationId xmlns:p14="http://schemas.microsoft.com/office/powerpoint/2010/main" val="12824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38657" cy="1325563"/>
          </a:xfrm>
        </p:spPr>
        <p:txBody>
          <a:bodyPr/>
          <a:lstStyle/>
          <a:p>
            <a:r>
              <a:rPr lang="en-US" b="1" dirty="0" smtClean="0"/>
              <a:t>1.Acting </a:t>
            </a:r>
            <a:r>
              <a:rPr lang="en-US" b="1" dirty="0"/>
              <a:t>humanly: </a:t>
            </a:r>
            <a:r>
              <a:rPr lang="en-US" b="1" dirty="0">
                <a:solidFill>
                  <a:srgbClr val="FF0000"/>
                </a:solidFill>
              </a:rPr>
              <a:t>The Turing Test approach</a:t>
            </a:r>
          </a:p>
        </p:txBody>
      </p:sp>
      <p:sp>
        <p:nvSpPr>
          <p:cNvPr id="3" name="Content Placeholder 2"/>
          <p:cNvSpPr>
            <a:spLocks noGrp="1"/>
          </p:cNvSpPr>
          <p:nvPr>
            <p:ph idx="1"/>
          </p:nvPr>
        </p:nvSpPr>
        <p:spPr>
          <a:xfrm>
            <a:off x="838200" y="1825625"/>
            <a:ext cx="10996749" cy="4351338"/>
          </a:xfrm>
        </p:spPr>
        <p:txBody>
          <a:bodyPr/>
          <a:lstStyle/>
          <a:p>
            <a:r>
              <a:rPr lang="en-US" dirty="0"/>
              <a:t>The first proposal for success in building a program and acts humanly was the </a:t>
            </a:r>
            <a:r>
              <a:rPr lang="en-US" b="1" dirty="0">
                <a:solidFill>
                  <a:srgbClr val="FF0000"/>
                </a:solidFill>
              </a:rPr>
              <a:t>Turing Test.</a:t>
            </a:r>
            <a:r>
              <a:rPr lang="en-US" dirty="0"/>
              <a:t> </a:t>
            </a:r>
            <a:endParaRPr lang="en-US" dirty="0" smtClean="0"/>
          </a:p>
          <a:p>
            <a:pPr lvl="2"/>
            <a:r>
              <a:rPr lang="en-US" dirty="0" smtClean="0"/>
              <a:t>A  </a:t>
            </a:r>
            <a:r>
              <a:rPr lang="en-US" b="1" dirty="0" smtClean="0">
                <a:solidFill>
                  <a:srgbClr val="FF0000"/>
                </a:solidFill>
              </a:rPr>
              <a:t>Turing  machine</a:t>
            </a:r>
            <a:r>
              <a:rPr lang="en-US" dirty="0" smtClean="0"/>
              <a:t>  is  a  kind  of  state  machine.  At  any  time  the  machine  is  in  any  one  of  a  finite  number  of  states.  Instructions  for  a  Turing  machine  consist  in  specified  conditions  under  which  the  machine  will  transition between one state and another.</a:t>
            </a:r>
            <a:endParaRPr lang="en-US" dirty="0"/>
          </a:p>
        </p:txBody>
      </p:sp>
      <p:pic>
        <p:nvPicPr>
          <p:cNvPr id="6" name="Picture 5"/>
          <p:cNvPicPr>
            <a:picLocks noChangeAspect="1"/>
          </p:cNvPicPr>
          <p:nvPr/>
        </p:nvPicPr>
        <p:blipFill>
          <a:blip r:embed="rId2"/>
          <a:stretch>
            <a:fillRect/>
          </a:stretch>
        </p:blipFill>
        <p:spPr>
          <a:xfrm>
            <a:off x="719545" y="3833317"/>
            <a:ext cx="5329646" cy="2583085"/>
          </a:xfrm>
          <a:prstGeom prst="rect">
            <a:avLst/>
          </a:prstGeom>
        </p:spPr>
      </p:pic>
      <p:pic>
        <p:nvPicPr>
          <p:cNvPr id="7" name="Picture 6"/>
          <p:cNvPicPr>
            <a:picLocks noChangeAspect="1"/>
          </p:cNvPicPr>
          <p:nvPr/>
        </p:nvPicPr>
        <p:blipFill>
          <a:blip r:embed="rId3"/>
          <a:stretch>
            <a:fillRect/>
          </a:stretch>
        </p:blipFill>
        <p:spPr>
          <a:xfrm>
            <a:off x="10776857" y="187325"/>
            <a:ext cx="1333500" cy="1638300"/>
          </a:xfrm>
          <a:prstGeom prst="rect">
            <a:avLst/>
          </a:prstGeom>
        </p:spPr>
      </p:pic>
      <p:pic>
        <p:nvPicPr>
          <p:cNvPr id="8" name="Picture 7"/>
          <p:cNvPicPr>
            <a:picLocks noChangeAspect="1"/>
          </p:cNvPicPr>
          <p:nvPr/>
        </p:nvPicPr>
        <p:blipFill>
          <a:blip r:embed="rId4"/>
          <a:stretch>
            <a:fillRect/>
          </a:stretch>
        </p:blipFill>
        <p:spPr>
          <a:xfrm>
            <a:off x="6492240" y="3877084"/>
            <a:ext cx="5342709" cy="2495550"/>
          </a:xfrm>
          <a:prstGeom prst="rect">
            <a:avLst/>
          </a:prstGeom>
        </p:spPr>
      </p:pic>
      <p:sp>
        <p:nvSpPr>
          <p:cNvPr id="9" name="TextBox 8"/>
          <p:cNvSpPr txBox="1"/>
          <p:nvPr/>
        </p:nvSpPr>
        <p:spPr>
          <a:xfrm>
            <a:off x="6622869" y="3877084"/>
            <a:ext cx="1397725" cy="368345"/>
          </a:xfrm>
          <a:prstGeom prst="rect">
            <a:avLst/>
          </a:prstGeom>
          <a:noFill/>
        </p:spPr>
        <p:txBody>
          <a:bodyPr wrap="square" rtlCol="0">
            <a:spAutoFit/>
          </a:bodyPr>
          <a:lstStyle/>
          <a:p>
            <a:r>
              <a:rPr lang="en-US" b="1" dirty="0" smtClean="0"/>
              <a:t>AI Chat BOT</a:t>
            </a:r>
            <a:endParaRPr lang="en-US" b="1" dirty="0"/>
          </a:p>
        </p:txBody>
      </p:sp>
    </p:spTree>
    <p:extLst>
      <p:ext uri="{BB962C8B-B14F-4D97-AF65-F5344CB8AC3E}">
        <p14:creationId xmlns:p14="http://schemas.microsoft.com/office/powerpoint/2010/main" val="63206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t>Acting humanly: </a:t>
            </a:r>
            <a:r>
              <a:rPr lang="en-US" b="1" dirty="0">
                <a:solidFill>
                  <a:srgbClr val="FF0000"/>
                </a:solidFill>
              </a:rPr>
              <a:t>The Turing Test approach</a:t>
            </a:r>
          </a:p>
        </p:txBody>
      </p:sp>
      <p:sp>
        <p:nvSpPr>
          <p:cNvPr id="3" name="Content Placeholder 2"/>
          <p:cNvSpPr>
            <a:spLocks noGrp="1"/>
          </p:cNvSpPr>
          <p:nvPr>
            <p:ph idx="1"/>
          </p:nvPr>
        </p:nvSpPr>
        <p:spPr>
          <a:xfrm>
            <a:off x="838200" y="1825625"/>
            <a:ext cx="5545727" cy="4351338"/>
          </a:xfrm>
        </p:spPr>
        <p:txBody>
          <a:bodyPr>
            <a:normAutofit/>
          </a:bodyPr>
          <a:lstStyle/>
          <a:p>
            <a:r>
              <a:rPr lang="en-US" sz="2400" b="1" dirty="0" smtClean="0">
                <a:solidFill>
                  <a:srgbClr val="FF0000"/>
                </a:solidFill>
              </a:rPr>
              <a:t>What capabilities would a computer need to have to pass the Turing Test?</a:t>
            </a:r>
          </a:p>
          <a:p>
            <a:pPr lvl="1"/>
            <a:r>
              <a:rPr lang="en-US" dirty="0" smtClean="0"/>
              <a:t>Natural language Processing</a:t>
            </a:r>
          </a:p>
          <a:p>
            <a:pPr lvl="1"/>
            <a:r>
              <a:rPr lang="en-US" dirty="0" smtClean="0"/>
              <a:t>Knowledge Representation</a:t>
            </a:r>
          </a:p>
          <a:p>
            <a:pPr lvl="1"/>
            <a:r>
              <a:rPr lang="en-US" dirty="0" smtClean="0"/>
              <a:t>Automated Reasoning</a:t>
            </a:r>
          </a:p>
          <a:p>
            <a:pPr lvl="1"/>
            <a:r>
              <a:rPr lang="en-US" dirty="0" smtClean="0"/>
              <a:t>Machine Learning</a:t>
            </a:r>
          </a:p>
          <a:p>
            <a:r>
              <a:rPr lang="en-US" dirty="0" smtClean="0"/>
              <a:t>Turing Predicted that by the year 2000,machines would be able to fool 30% of human judges for five minutes.</a:t>
            </a:r>
          </a:p>
          <a:p>
            <a:endParaRPr lang="en-US" dirty="0"/>
          </a:p>
        </p:txBody>
      </p:sp>
      <p:pic>
        <p:nvPicPr>
          <p:cNvPr id="6" name="Picture 5"/>
          <p:cNvPicPr>
            <a:picLocks noChangeAspect="1"/>
          </p:cNvPicPr>
          <p:nvPr/>
        </p:nvPicPr>
        <p:blipFill>
          <a:blip r:embed="rId2"/>
          <a:stretch>
            <a:fillRect/>
          </a:stretch>
        </p:blipFill>
        <p:spPr>
          <a:xfrm>
            <a:off x="6383927" y="1988280"/>
            <a:ext cx="5329646" cy="2583085"/>
          </a:xfrm>
          <a:prstGeom prst="rect">
            <a:avLst/>
          </a:prstGeom>
        </p:spPr>
      </p:pic>
      <p:pic>
        <p:nvPicPr>
          <p:cNvPr id="7" name="Picture 6"/>
          <p:cNvPicPr>
            <a:picLocks noChangeAspect="1"/>
          </p:cNvPicPr>
          <p:nvPr/>
        </p:nvPicPr>
        <p:blipFill>
          <a:blip r:embed="rId3"/>
          <a:stretch>
            <a:fillRect/>
          </a:stretch>
        </p:blipFill>
        <p:spPr>
          <a:xfrm>
            <a:off x="10380073" y="215043"/>
            <a:ext cx="1333500" cy="1638300"/>
          </a:xfrm>
          <a:prstGeom prst="rect">
            <a:avLst/>
          </a:prstGeom>
        </p:spPr>
      </p:pic>
    </p:spTree>
    <p:extLst>
      <p:ext uri="{BB962C8B-B14F-4D97-AF65-F5344CB8AC3E}">
        <p14:creationId xmlns:p14="http://schemas.microsoft.com/office/powerpoint/2010/main" val="155678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dirty="0" smtClean="0">
                <a:latin typeface="+mn-lt"/>
              </a:rPr>
              <a:t>2. Systems that Think like humans</a:t>
            </a:r>
            <a:r>
              <a:rPr lang="en-US" sz="3200" dirty="0" smtClean="0">
                <a:latin typeface="+mn-lt"/>
              </a:rPr>
              <a:t>:</a:t>
            </a:r>
            <a:br>
              <a:rPr lang="en-US" sz="3200" dirty="0" smtClean="0">
                <a:latin typeface="+mn-lt"/>
              </a:rPr>
            </a:br>
            <a:r>
              <a:rPr lang="en-US" sz="3200" dirty="0" smtClean="0">
                <a:latin typeface="+mn-lt"/>
              </a:rPr>
              <a:t>  		</a:t>
            </a:r>
            <a:r>
              <a:rPr lang="en-US" sz="3200" b="1" dirty="0" smtClean="0">
                <a:solidFill>
                  <a:srgbClr val="FF0000"/>
                </a:solidFill>
                <a:latin typeface="+mn-lt"/>
              </a:rPr>
              <a:t>                           The Cognitive Modeling Approach</a:t>
            </a:r>
            <a:endParaRPr lang="en-US" sz="3200" b="1" dirty="0">
              <a:solidFill>
                <a:srgbClr val="FF0000"/>
              </a:solidFill>
              <a:latin typeface="+mn-lt"/>
            </a:endParaRPr>
          </a:p>
        </p:txBody>
      </p:sp>
      <p:sp>
        <p:nvSpPr>
          <p:cNvPr id="3" name="Content Placeholder 2"/>
          <p:cNvSpPr>
            <a:spLocks noGrp="1"/>
          </p:cNvSpPr>
          <p:nvPr>
            <p:ph idx="1"/>
          </p:nvPr>
        </p:nvSpPr>
        <p:spPr>
          <a:xfrm>
            <a:off x="979714" y="3618411"/>
            <a:ext cx="10724606" cy="2558552"/>
          </a:xfrm>
        </p:spPr>
        <p:txBody>
          <a:bodyPr>
            <a:normAutofit fontScale="92500" lnSpcReduction="10000"/>
          </a:bodyPr>
          <a:lstStyle/>
          <a:p>
            <a:r>
              <a:rPr lang="en-US" sz="2400" dirty="0" smtClean="0"/>
              <a:t>The  </a:t>
            </a:r>
            <a:r>
              <a:rPr lang="en-US" sz="2400" b="1" dirty="0" smtClean="0">
                <a:solidFill>
                  <a:srgbClr val="FF0000"/>
                </a:solidFill>
              </a:rPr>
              <a:t>interdisciplinary  field  of  cognitive  science</a:t>
            </a:r>
            <a:r>
              <a:rPr lang="en-US" sz="2400" dirty="0" smtClean="0"/>
              <a:t>  brings  together computer  models  from  Artificial  Intelligence  and experimental techniques from cognitive psychology  to  try  to  construct  precise  and  testable  theories  of  the  workings of the human mind. </a:t>
            </a:r>
          </a:p>
          <a:p>
            <a:r>
              <a:rPr lang="en-US" sz="2400" dirty="0" smtClean="0"/>
              <a:t>And if we are going to say  that  a  given  program  thinks  like  a  human  being,  we  must have some way of determining how human beings  think.  </a:t>
            </a:r>
          </a:p>
          <a:p>
            <a:r>
              <a:rPr lang="en-US" sz="2400" dirty="0" smtClean="0"/>
              <a:t>For  that,  we  need  to  get  inside  the  actual  workings of the human mind.</a:t>
            </a:r>
          </a:p>
          <a:p>
            <a:pPr marL="457200" lvl="1" indent="0">
              <a:buNone/>
            </a:pPr>
            <a:r>
              <a:rPr lang="en-US" sz="2800" dirty="0" smtClean="0"/>
              <a:t> </a:t>
            </a:r>
          </a:p>
          <a:p>
            <a:pPr lvl="1"/>
            <a:endParaRPr lang="en-US" dirty="0"/>
          </a:p>
        </p:txBody>
      </p:sp>
      <p:pic>
        <p:nvPicPr>
          <p:cNvPr id="4" name="Picture 7" descr="Image result for images for cognitive approach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309" y="1676400"/>
            <a:ext cx="3993379" cy="185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8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011" y="365125"/>
            <a:ext cx="10935789" cy="1325563"/>
          </a:xfrm>
        </p:spPr>
        <p:txBody>
          <a:bodyPr/>
          <a:lstStyle/>
          <a:p>
            <a:r>
              <a:rPr lang="en-US" altLang="en-US" b="1" dirty="0"/>
              <a:t>2. Systems that Think like </a:t>
            </a:r>
            <a:r>
              <a:rPr lang="en-US" altLang="en-US" b="1" dirty="0" smtClean="0"/>
              <a:t>humans</a:t>
            </a:r>
            <a:r>
              <a:rPr lang="en-US" dirty="0"/>
              <a:t>: </a:t>
            </a:r>
            <a:r>
              <a:rPr lang="en-US" dirty="0" smtClean="0"/>
              <a:t/>
            </a:r>
            <a:br>
              <a:rPr lang="en-US" dirty="0" smtClean="0"/>
            </a:br>
            <a:r>
              <a:rPr lang="en-US" dirty="0"/>
              <a:t>	</a:t>
            </a:r>
            <a:r>
              <a:rPr lang="en-US" dirty="0" smtClean="0"/>
              <a:t>	      </a:t>
            </a:r>
            <a:r>
              <a:rPr lang="en-US" b="1" dirty="0" smtClean="0">
                <a:solidFill>
                  <a:srgbClr val="FF0000"/>
                </a:solidFill>
              </a:rPr>
              <a:t>The</a:t>
            </a:r>
            <a:r>
              <a:rPr lang="en-US" b="1" dirty="0">
                <a:solidFill>
                  <a:srgbClr val="FF0000"/>
                </a:solidFill>
              </a:rPr>
              <a:t> Cognitive Modeling Approach</a:t>
            </a:r>
          </a:p>
        </p:txBody>
      </p:sp>
      <p:pic>
        <p:nvPicPr>
          <p:cNvPr id="5" name="Picture 4"/>
          <p:cNvPicPr>
            <a:picLocks noChangeAspect="1"/>
          </p:cNvPicPr>
          <p:nvPr/>
        </p:nvPicPr>
        <p:blipFill>
          <a:blip r:embed="rId2"/>
          <a:stretch>
            <a:fillRect/>
          </a:stretch>
        </p:blipFill>
        <p:spPr>
          <a:xfrm>
            <a:off x="1724297" y="1690688"/>
            <a:ext cx="5341211" cy="5104510"/>
          </a:xfrm>
          <a:prstGeom prst="rect">
            <a:avLst/>
          </a:prstGeom>
        </p:spPr>
      </p:pic>
      <p:sp>
        <p:nvSpPr>
          <p:cNvPr id="6" name="TextBox 5"/>
          <p:cNvSpPr txBox="1"/>
          <p:nvPr/>
        </p:nvSpPr>
        <p:spPr>
          <a:xfrm>
            <a:off x="7249886" y="2338251"/>
            <a:ext cx="4715691" cy="1200329"/>
          </a:xfrm>
          <a:prstGeom prst="rect">
            <a:avLst/>
          </a:prstGeom>
          <a:noFill/>
        </p:spPr>
        <p:txBody>
          <a:bodyPr wrap="square" rtlCol="0">
            <a:spAutoFit/>
          </a:bodyPr>
          <a:lstStyle/>
          <a:p>
            <a:r>
              <a:rPr lang="en-US" dirty="0" smtClean="0"/>
              <a:t>Cognitive  science  is  the  </a:t>
            </a:r>
            <a:r>
              <a:rPr lang="en-US" dirty="0" smtClean="0">
                <a:solidFill>
                  <a:srgbClr val="FF0000"/>
                </a:solidFill>
              </a:rPr>
              <a:t>interdisciplinary  study  of  mind</a:t>
            </a:r>
            <a:r>
              <a:rPr lang="en-US" dirty="0" smtClean="0"/>
              <a:t>  and  intelligence,  embracing  philosophy,  psychology,  artificial  intelligence, neuroscience,  linguistics,  and  anthropology.</a:t>
            </a:r>
            <a:endParaRPr lang="en-US" dirty="0"/>
          </a:p>
        </p:txBody>
      </p:sp>
    </p:spTree>
    <p:extLst>
      <p:ext uri="{BB962C8B-B14F-4D97-AF65-F5344CB8AC3E}">
        <p14:creationId xmlns:p14="http://schemas.microsoft.com/office/powerpoint/2010/main" val="4017002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548640" y="483326"/>
            <a:ext cx="10119360" cy="574764"/>
          </a:xfrm>
        </p:spPr>
        <p:txBody>
          <a:bodyPr/>
          <a:lstStyle/>
          <a:p>
            <a:pPr eaLnBrk="1" hangingPunct="1"/>
            <a:r>
              <a:rPr lang="en-US" altLang="en-US" sz="2800" b="1" dirty="0" smtClean="0"/>
              <a:t>3. Thinking </a:t>
            </a:r>
            <a:r>
              <a:rPr lang="en-US" altLang="en-US" sz="2800" b="1" dirty="0"/>
              <a:t>rationality: </a:t>
            </a:r>
            <a:r>
              <a:rPr lang="en-US" altLang="en-US" sz="2800" b="1" dirty="0">
                <a:solidFill>
                  <a:srgbClr val="FF0000"/>
                </a:solidFill>
              </a:rPr>
              <a:t>The Logical approach</a:t>
            </a:r>
          </a:p>
        </p:txBody>
      </p:sp>
      <p:sp>
        <p:nvSpPr>
          <p:cNvPr id="24580" name="Rectangle 4"/>
          <p:cNvSpPr>
            <a:spLocks noGrp="1" noChangeArrowheads="1"/>
          </p:cNvSpPr>
          <p:nvPr>
            <p:ph type="body" idx="1"/>
          </p:nvPr>
        </p:nvSpPr>
        <p:spPr>
          <a:xfrm>
            <a:off x="838200" y="2233749"/>
            <a:ext cx="10515600" cy="3943214"/>
          </a:xfrm>
          <a:noFill/>
        </p:spPr>
        <p:txBody>
          <a:bodyPr/>
          <a:lstStyle/>
          <a:p>
            <a:pPr eaLnBrk="1" hangingPunct="1">
              <a:lnSpc>
                <a:spcPct val="80000"/>
              </a:lnSpc>
            </a:pPr>
            <a:r>
              <a:rPr lang="en-US" altLang="en-US" sz="2400" dirty="0"/>
              <a:t>Ensure that all actions performed by computer are justifiable (“rational”)</a:t>
            </a:r>
          </a:p>
          <a:p>
            <a:pPr eaLnBrk="1" hangingPunct="1">
              <a:lnSpc>
                <a:spcPct val="80000"/>
              </a:lnSpc>
            </a:pPr>
            <a:endParaRPr lang="en-US" altLang="en-US" sz="2400" dirty="0"/>
          </a:p>
          <a:p>
            <a:pPr eaLnBrk="1" hangingPunct="1">
              <a:lnSpc>
                <a:spcPct val="80000"/>
              </a:lnSpc>
            </a:pPr>
            <a:endParaRPr lang="en-US" altLang="en-US" sz="2400" dirty="0"/>
          </a:p>
          <a:p>
            <a:pPr eaLnBrk="1" hangingPunct="1">
              <a:lnSpc>
                <a:spcPct val="80000"/>
              </a:lnSpc>
            </a:pPr>
            <a:endParaRPr lang="en-US" altLang="en-US" sz="2400" dirty="0"/>
          </a:p>
          <a:p>
            <a:pPr eaLnBrk="1" hangingPunct="1">
              <a:lnSpc>
                <a:spcPct val="80000"/>
              </a:lnSpc>
            </a:pPr>
            <a:endParaRPr lang="en-US" altLang="en-US" sz="2400" dirty="0"/>
          </a:p>
          <a:p>
            <a:pPr eaLnBrk="1" hangingPunct="1">
              <a:lnSpc>
                <a:spcPct val="80000"/>
              </a:lnSpc>
            </a:pPr>
            <a:r>
              <a:rPr lang="en-US" altLang="en-US" sz="2400" dirty="0"/>
              <a:t>Rational = Conclusions are provable from inputs and prior knowledge</a:t>
            </a:r>
          </a:p>
          <a:p>
            <a:pPr eaLnBrk="1" hangingPunct="1">
              <a:lnSpc>
                <a:spcPct val="80000"/>
              </a:lnSpc>
            </a:pPr>
            <a:r>
              <a:rPr lang="en-US" altLang="en-US" sz="2400" dirty="0"/>
              <a:t>Problems:</a:t>
            </a:r>
          </a:p>
          <a:p>
            <a:pPr lvl="1" eaLnBrk="1" hangingPunct="1">
              <a:lnSpc>
                <a:spcPct val="80000"/>
              </a:lnSpc>
            </a:pPr>
            <a:r>
              <a:rPr lang="en-US" altLang="en-US" sz="2000" dirty="0"/>
              <a:t>Representation of informal knowledge is difficulty</a:t>
            </a:r>
          </a:p>
          <a:p>
            <a:pPr lvl="1" eaLnBrk="1" hangingPunct="1">
              <a:lnSpc>
                <a:spcPct val="80000"/>
              </a:lnSpc>
            </a:pPr>
            <a:r>
              <a:rPr lang="en-US" altLang="en-US" sz="2000" dirty="0"/>
              <a:t>Hard to define “provable” plausible reasoning</a:t>
            </a:r>
          </a:p>
          <a:p>
            <a:pPr lvl="1" eaLnBrk="1" hangingPunct="1">
              <a:lnSpc>
                <a:spcPct val="80000"/>
              </a:lnSpc>
            </a:pPr>
            <a:r>
              <a:rPr lang="en-US" altLang="en-US" sz="2000" dirty="0"/>
              <a:t>Combinatorial explosion: Not enough time or space to prove desired conclusions.</a:t>
            </a:r>
          </a:p>
        </p:txBody>
      </p:sp>
      <p:grpSp>
        <p:nvGrpSpPr>
          <p:cNvPr id="24581" name="Group 5"/>
          <p:cNvGrpSpPr>
            <a:grpSpLocks/>
          </p:cNvGrpSpPr>
          <p:nvPr/>
        </p:nvGrpSpPr>
        <p:grpSpPr bwMode="auto">
          <a:xfrm>
            <a:off x="2895600" y="2754766"/>
            <a:ext cx="6400800" cy="831850"/>
            <a:chOff x="1056" y="1749"/>
            <a:chExt cx="4032" cy="524"/>
          </a:xfrm>
        </p:grpSpPr>
        <p:sp>
          <p:nvSpPr>
            <p:cNvPr id="24582" name="Text Box 6"/>
            <p:cNvSpPr txBox="1">
              <a:spLocks noChangeArrowheads="1"/>
            </p:cNvSpPr>
            <p:nvPr/>
          </p:nvSpPr>
          <p:spPr bwMode="auto">
            <a:xfrm>
              <a:off x="1056" y="1749"/>
              <a:ext cx="1632" cy="52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dirty="0"/>
                <a:t>Facts and Rules in Formal Logic</a:t>
              </a:r>
            </a:p>
          </p:txBody>
        </p:sp>
        <p:sp>
          <p:nvSpPr>
            <p:cNvPr id="24583" name="Text Box 7"/>
            <p:cNvSpPr txBox="1">
              <a:spLocks noChangeArrowheads="1"/>
            </p:cNvSpPr>
            <p:nvPr/>
          </p:nvSpPr>
          <p:spPr bwMode="auto">
            <a:xfrm>
              <a:off x="3456" y="1776"/>
              <a:ext cx="1632" cy="294"/>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400"/>
                <a:t>Theorem Prover</a:t>
              </a:r>
            </a:p>
          </p:txBody>
        </p:sp>
        <p:sp>
          <p:nvSpPr>
            <p:cNvPr id="24584" name="Line 8"/>
            <p:cNvSpPr>
              <a:spLocks noChangeShapeType="1"/>
            </p:cNvSpPr>
            <p:nvPr/>
          </p:nvSpPr>
          <p:spPr bwMode="auto">
            <a:xfrm>
              <a:off x="2688" y="1920"/>
              <a:ext cx="76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pic>
        <p:nvPicPr>
          <p:cNvPr id="9" name="Content Placeholder 3" descr="Image result for images for machines think rationally in AI"/>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150531" y="0"/>
            <a:ext cx="3034937" cy="212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9975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dirty="0" smtClean="0">
                <a:cs typeface="Times New Roman" panose="02020603050405020304" pitchFamily="18" charset="0"/>
              </a:rPr>
              <a:t>4. Systems that Act rationality</a:t>
            </a:r>
            <a:r>
              <a:rPr lang="en-US" sz="3200" dirty="0" smtClean="0"/>
              <a:t>: The Rational Agent Approach</a:t>
            </a:r>
            <a:endParaRPr lang="en-US" sz="3200" dirty="0"/>
          </a:p>
        </p:txBody>
      </p:sp>
      <p:sp>
        <p:nvSpPr>
          <p:cNvPr id="3" name="Content Placeholder 2"/>
          <p:cNvSpPr>
            <a:spLocks noGrp="1"/>
          </p:cNvSpPr>
          <p:nvPr>
            <p:ph idx="1"/>
          </p:nvPr>
        </p:nvSpPr>
        <p:spPr/>
        <p:txBody>
          <a:bodyPr/>
          <a:lstStyle/>
          <a:p>
            <a:r>
              <a:rPr lang="en-US" dirty="0" smtClean="0"/>
              <a:t>System that acts rationally is the final category of intelligent system where by rational behavior we mean doing the right thing. Even if the method is illogical, the observed behavior must be rational.</a:t>
            </a:r>
            <a:endParaRPr lang="en-US" dirty="0"/>
          </a:p>
        </p:txBody>
      </p:sp>
      <p:sp>
        <p:nvSpPr>
          <p:cNvPr id="4" name="Rectangle 3"/>
          <p:cNvSpPr/>
          <p:nvPr/>
        </p:nvSpPr>
        <p:spPr>
          <a:xfrm>
            <a:off x="2965269" y="3244333"/>
            <a:ext cx="4699141" cy="461665"/>
          </a:xfrm>
          <a:prstGeom prst="rect">
            <a:avLst/>
          </a:prstGeom>
        </p:spPr>
        <p:txBody>
          <a:bodyPr wrap="square">
            <a:spAutoFit/>
          </a:bodyPr>
          <a:lstStyle/>
          <a:p>
            <a:r>
              <a:rPr lang="en-US" sz="2400" b="1" dirty="0" smtClean="0"/>
              <a:t>Agent = Architecture + Program</a:t>
            </a:r>
            <a:endParaRPr lang="en-US" sz="2400" b="1" dirty="0"/>
          </a:p>
        </p:txBody>
      </p:sp>
    </p:spTree>
    <p:extLst>
      <p:ext uri="{BB962C8B-B14F-4D97-AF65-F5344CB8AC3E}">
        <p14:creationId xmlns:p14="http://schemas.microsoft.com/office/powerpoint/2010/main" val="2599215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65932"/>
            <a:ext cx="10515600" cy="887658"/>
          </a:xfrm>
        </p:spPr>
        <p:txBody>
          <a:bodyPr/>
          <a:lstStyle/>
          <a:p>
            <a:r>
              <a:rPr lang="en-US" dirty="0" smtClean="0"/>
              <a:t>Why </a:t>
            </a:r>
            <a:r>
              <a:rPr lang="en-US" dirty="0"/>
              <a:t>Artificial Intelligence</a:t>
            </a:r>
            <a:r>
              <a:rPr lang="en-US" dirty="0" smtClean="0"/>
              <a:t>?</a:t>
            </a:r>
            <a:endParaRPr lang="en-US" dirty="0"/>
          </a:p>
        </p:txBody>
      </p:sp>
      <p:sp>
        <p:nvSpPr>
          <p:cNvPr id="6" name="TextBox 5"/>
          <p:cNvSpPr txBox="1"/>
          <p:nvPr/>
        </p:nvSpPr>
        <p:spPr>
          <a:xfrm>
            <a:off x="4702629" y="1384664"/>
            <a:ext cx="5995850" cy="1200329"/>
          </a:xfrm>
          <a:prstGeom prst="rect">
            <a:avLst/>
          </a:prstGeom>
          <a:noFill/>
        </p:spPr>
        <p:txBody>
          <a:bodyPr wrap="square" rtlCol="0">
            <a:spAutoFit/>
          </a:bodyPr>
          <a:lstStyle/>
          <a:p>
            <a:r>
              <a:rPr lang="en-US" dirty="0"/>
              <a:t>With the help of AI, you can create such software or devices which can solve real-world problems very easily and with accuracy such as </a:t>
            </a:r>
            <a:r>
              <a:rPr lang="en-US" b="1" dirty="0">
                <a:solidFill>
                  <a:srgbClr val="FF0000"/>
                </a:solidFill>
              </a:rPr>
              <a:t>health issues, marketing, traffic issues</a:t>
            </a:r>
            <a:r>
              <a:rPr lang="en-US" dirty="0"/>
              <a:t>, etc.</a:t>
            </a:r>
          </a:p>
          <a:p>
            <a:endParaRPr lang="en-US" dirty="0"/>
          </a:p>
        </p:txBody>
      </p:sp>
      <p:pic>
        <p:nvPicPr>
          <p:cNvPr id="7" name="Picture 6"/>
          <p:cNvPicPr>
            <a:picLocks noChangeAspect="1"/>
          </p:cNvPicPr>
          <p:nvPr/>
        </p:nvPicPr>
        <p:blipFill rotWithShape="1">
          <a:blip r:embed="rId2"/>
          <a:srcRect l="8770" t="31340" r="30590" b="14732"/>
          <a:stretch/>
        </p:blipFill>
        <p:spPr>
          <a:xfrm>
            <a:off x="838200" y="1155111"/>
            <a:ext cx="3631476" cy="1815738"/>
          </a:xfrm>
          <a:prstGeom prst="rect">
            <a:avLst/>
          </a:prstGeom>
        </p:spPr>
      </p:pic>
      <p:sp>
        <p:nvSpPr>
          <p:cNvPr id="8" name="TextBox 7"/>
          <p:cNvSpPr txBox="1"/>
          <p:nvPr/>
        </p:nvSpPr>
        <p:spPr>
          <a:xfrm>
            <a:off x="838200" y="3401923"/>
            <a:ext cx="6803571" cy="923330"/>
          </a:xfrm>
          <a:prstGeom prst="rect">
            <a:avLst/>
          </a:prstGeom>
          <a:noFill/>
        </p:spPr>
        <p:txBody>
          <a:bodyPr wrap="square" rtlCol="0">
            <a:spAutoFit/>
          </a:bodyPr>
          <a:lstStyle/>
          <a:p>
            <a:r>
              <a:rPr lang="en-US" dirty="0"/>
              <a:t>With the help of AI, you can create your personal virtual Assistant, such as </a:t>
            </a:r>
            <a:r>
              <a:rPr lang="en-US" b="1" dirty="0">
                <a:solidFill>
                  <a:srgbClr val="FF0000"/>
                </a:solidFill>
              </a:rPr>
              <a:t>Cortana, Google Assistant, Siri, etc</a:t>
            </a:r>
            <a:r>
              <a:rPr lang="en-US" dirty="0"/>
              <a:t>.</a:t>
            </a:r>
          </a:p>
          <a:p>
            <a:endParaRPr lang="en-US" dirty="0"/>
          </a:p>
        </p:txBody>
      </p:sp>
      <p:pic>
        <p:nvPicPr>
          <p:cNvPr id="9" name="Picture 8"/>
          <p:cNvPicPr>
            <a:picLocks noChangeAspect="1"/>
          </p:cNvPicPr>
          <p:nvPr/>
        </p:nvPicPr>
        <p:blipFill rotWithShape="1">
          <a:blip r:embed="rId3"/>
          <a:srcRect l="16701" t="28125" r="64524" b="32768"/>
          <a:stretch/>
        </p:blipFill>
        <p:spPr>
          <a:xfrm>
            <a:off x="7874724" y="2435270"/>
            <a:ext cx="2442755" cy="2448171"/>
          </a:xfrm>
          <a:prstGeom prst="rect">
            <a:avLst/>
          </a:prstGeom>
        </p:spPr>
      </p:pic>
      <p:sp>
        <p:nvSpPr>
          <p:cNvPr id="10" name="TextBox 9"/>
          <p:cNvSpPr txBox="1"/>
          <p:nvPr/>
        </p:nvSpPr>
        <p:spPr>
          <a:xfrm>
            <a:off x="3788229" y="5120640"/>
            <a:ext cx="7565571" cy="923330"/>
          </a:xfrm>
          <a:prstGeom prst="rect">
            <a:avLst/>
          </a:prstGeom>
          <a:noFill/>
        </p:spPr>
        <p:txBody>
          <a:bodyPr wrap="square" rtlCol="0">
            <a:spAutoFit/>
          </a:bodyPr>
          <a:lstStyle/>
          <a:p>
            <a:r>
              <a:rPr lang="en-US" dirty="0"/>
              <a:t>With the help of AI, you can build such </a:t>
            </a:r>
            <a:r>
              <a:rPr lang="en-US" b="1" dirty="0">
                <a:solidFill>
                  <a:srgbClr val="FF0000"/>
                </a:solidFill>
              </a:rPr>
              <a:t>Robots which can work </a:t>
            </a:r>
            <a:r>
              <a:rPr lang="en-US" dirty="0"/>
              <a:t>in an environment where survival of humans can be at risk.</a:t>
            </a:r>
          </a:p>
          <a:p>
            <a:endParaRPr lang="en-US" dirty="0"/>
          </a:p>
        </p:txBody>
      </p:sp>
      <p:pic>
        <p:nvPicPr>
          <p:cNvPr id="11" name="Picture 10"/>
          <p:cNvPicPr>
            <a:picLocks noChangeAspect="1"/>
          </p:cNvPicPr>
          <p:nvPr/>
        </p:nvPicPr>
        <p:blipFill rotWithShape="1">
          <a:blip r:embed="rId4"/>
          <a:srcRect l="32966" t="19553" r="25971" b="8839"/>
          <a:stretch/>
        </p:blipFill>
        <p:spPr>
          <a:xfrm>
            <a:off x="966652" y="4091612"/>
            <a:ext cx="2821577" cy="1952358"/>
          </a:xfrm>
          <a:prstGeom prst="rect">
            <a:avLst/>
          </a:prstGeom>
        </p:spPr>
      </p:pic>
    </p:spTree>
    <p:extLst>
      <p:ext uri="{BB962C8B-B14F-4D97-AF65-F5344CB8AC3E}">
        <p14:creationId xmlns:p14="http://schemas.microsoft.com/office/powerpoint/2010/main" val="203556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additive="base">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605" t="15446" r="27880" b="10447"/>
          <a:stretch/>
        </p:blipFill>
        <p:spPr>
          <a:xfrm>
            <a:off x="248194" y="0"/>
            <a:ext cx="11834949" cy="6701246"/>
          </a:xfrm>
          <a:prstGeom prst="rect">
            <a:avLst/>
          </a:prstGeom>
        </p:spPr>
      </p:pic>
    </p:spTree>
    <p:extLst>
      <p:ext uri="{BB962C8B-B14F-4D97-AF65-F5344CB8AC3E}">
        <p14:creationId xmlns:p14="http://schemas.microsoft.com/office/powerpoint/2010/main" val="4223274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l="29251" t="23125" r="28080" b="22767"/>
          <a:stretch/>
        </p:blipFill>
        <p:spPr>
          <a:xfrm>
            <a:off x="117564" y="174089"/>
            <a:ext cx="11652069" cy="6422654"/>
          </a:xfrm>
          <a:prstGeom prst="rect">
            <a:avLst/>
          </a:prstGeom>
        </p:spPr>
      </p:pic>
    </p:spTree>
    <p:extLst>
      <p:ext uri="{BB962C8B-B14F-4D97-AF65-F5344CB8AC3E}">
        <p14:creationId xmlns:p14="http://schemas.microsoft.com/office/powerpoint/2010/main" val="2711474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7545" t="18482" r="24968" b="24375"/>
          <a:stretch/>
        </p:blipFill>
        <p:spPr>
          <a:xfrm>
            <a:off x="104504" y="0"/>
            <a:ext cx="11482250" cy="6727371"/>
          </a:xfrm>
          <a:prstGeom prst="rect">
            <a:avLst/>
          </a:prstGeom>
        </p:spPr>
      </p:pic>
    </p:spTree>
    <p:extLst>
      <p:ext uri="{BB962C8B-B14F-4D97-AF65-F5344CB8AC3E}">
        <p14:creationId xmlns:p14="http://schemas.microsoft.com/office/powerpoint/2010/main" val="3694067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946" t="19018" r="24667" b="36875"/>
          <a:stretch/>
        </p:blipFill>
        <p:spPr>
          <a:xfrm>
            <a:off x="287382" y="1018902"/>
            <a:ext cx="10894424" cy="5564778"/>
          </a:xfrm>
          <a:prstGeom prst="rect">
            <a:avLst/>
          </a:prstGeom>
        </p:spPr>
      </p:pic>
    </p:spTree>
    <p:extLst>
      <p:ext uri="{BB962C8B-B14F-4D97-AF65-F5344CB8AC3E}">
        <p14:creationId xmlns:p14="http://schemas.microsoft.com/office/powerpoint/2010/main" val="1995756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9753" t="20982" r="26273" b="35982"/>
          <a:stretch/>
        </p:blipFill>
        <p:spPr>
          <a:xfrm>
            <a:off x="548640" y="378823"/>
            <a:ext cx="10149840" cy="5460275"/>
          </a:xfrm>
          <a:prstGeom prst="rect">
            <a:avLst/>
          </a:prstGeom>
        </p:spPr>
      </p:pic>
    </p:spTree>
    <p:extLst>
      <p:ext uri="{BB962C8B-B14F-4D97-AF65-F5344CB8AC3E}">
        <p14:creationId xmlns:p14="http://schemas.microsoft.com/office/powerpoint/2010/main" val="277549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657" y="1527222"/>
            <a:ext cx="9117874" cy="3020965"/>
          </a:xfrm>
          <a:prstGeom prst="rect">
            <a:avLst/>
          </a:prstGeom>
        </p:spPr>
      </p:pic>
    </p:spTree>
    <p:extLst>
      <p:ext uri="{BB962C8B-B14F-4D97-AF65-F5344CB8AC3E}">
        <p14:creationId xmlns:p14="http://schemas.microsoft.com/office/powerpoint/2010/main" val="1621637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069" y="244701"/>
            <a:ext cx="11848011" cy="6482670"/>
          </a:xfrm>
          <a:prstGeom prst="rect">
            <a:avLst/>
          </a:prstGeom>
        </p:spPr>
      </p:pic>
    </p:spTree>
    <p:extLst>
      <p:ext uri="{BB962C8B-B14F-4D97-AF65-F5344CB8AC3E}">
        <p14:creationId xmlns:p14="http://schemas.microsoft.com/office/powerpoint/2010/main" val="1430992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577134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8" y="117595"/>
            <a:ext cx="11508377" cy="6654141"/>
          </a:xfrm>
        </p:spPr>
        <p:txBody>
          <a:bodyPr>
            <a:normAutofit/>
          </a:bodyPr>
          <a:lstStyle/>
          <a:p>
            <a:pPr>
              <a:buNone/>
            </a:pPr>
            <a:r>
              <a:rPr lang="en-US" sz="2400" b="1" dirty="0" smtClean="0">
                <a:solidFill>
                  <a:srgbClr val="FF0000"/>
                </a:solidFill>
                <a:latin typeface="Times New Roman" pitchFamily="18" charset="0"/>
                <a:ea typeface="Microsoft Sans Serif" panose="020B0604020202020204" pitchFamily="34" charset="0"/>
                <a:cs typeface="Times New Roman" pitchFamily="18" charset="0"/>
              </a:rPr>
              <a:t>1.4 THE STATE OF THE ART</a:t>
            </a:r>
          </a:p>
          <a:p>
            <a:pPr>
              <a:buNone/>
            </a:pPr>
            <a:r>
              <a:rPr lang="en-US" sz="2000" dirty="0" smtClean="0">
                <a:latin typeface="Times New Roman" pitchFamily="18" charset="0"/>
                <a:cs typeface="Times New Roman" pitchFamily="18" charset="0"/>
              </a:rPr>
              <a:t>Following are some sectors which have the  application of Artificial Intelligence:</a:t>
            </a:r>
          </a:p>
          <a:p>
            <a:pPr marL="0" indent="0" algn="just">
              <a:buNone/>
            </a:pPr>
            <a:endParaRPr lang="en-US" sz="2000" dirty="0" smtClean="0">
              <a:latin typeface="Microsoft Sans Serif" panose="020B0604020202020204" charset="0"/>
              <a:cs typeface="Microsoft Sans Serif" panose="020B0604020202020204" charset="0"/>
            </a:endParaRPr>
          </a:p>
        </p:txBody>
      </p:sp>
      <p:pic>
        <p:nvPicPr>
          <p:cNvPr id="4" name="Content Placeholder 3"/>
          <p:cNvPicPr>
            <a:picLocks noChangeAspect="1"/>
          </p:cNvPicPr>
          <p:nvPr/>
        </p:nvPicPr>
        <p:blipFill>
          <a:blip r:embed="rId2"/>
          <a:stretch>
            <a:fillRect/>
          </a:stretch>
        </p:blipFill>
        <p:spPr>
          <a:xfrm>
            <a:off x="5878286" y="1136469"/>
            <a:ext cx="6020744" cy="5381897"/>
          </a:xfrm>
          <a:prstGeom prst="rect">
            <a:avLst/>
          </a:prstGeom>
        </p:spPr>
      </p:pic>
      <p:sp>
        <p:nvSpPr>
          <p:cNvPr id="5" name="TextBox 4"/>
          <p:cNvSpPr txBox="1"/>
          <p:nvPr/>
        </p:nvSpPr>
        <p:spPr>
          <a:xfrm>
            <a:off x="496389" y="1188720"/>
            <a:ext cx="5238205" cy="5632311"/>
          </a:xfrm>
          <a:prstGeom prst="rect">
            <a:avLst/>
          </a:prstGeom>
          <a:noFill/>
        </p:spPr>
        <p:txBody>
          <a:bodyPr wrap="square" rtlCol="0">
            <a:spAutoFit/>
          </a:bodyPr>
          <a:lstStyle/>
          <a:p>
            <a:pPr algn="just">
              <a:lnSpc>
                <a:spcPct val="150000"/>
              </a:lnSpc>
            </a:pPr>
            <a:r>
              <a:rPr lang="en-US" dirty="0" smtClean="0">
                <a:solidFill>
                  <a:srgbClr val="00B050"/>
                </a:solidFill>
                <a:latin typeface="Times New Roman" pitchFamily="18" charset="0"/>
                <a:cs typeface="Times New Roman" pitchFamily="18" charset="0"/>
              </a:rPr>
              <a:t>1</a:t>
            </a:r>
            <a:r>
              <a:rPr lang="en-US" sz="1900" dirty="0" smtClean="0">
                <a:solidFill>
                  <a:srgbClr val="00B050"/>
                </a:solidFill>
                <a:latin typeface="Times New Roman" pitchFamily="18" charset="0"/>
                <a:cs typeface="Times New Roman" pitchFamily="18" charset="0"/>
              </a:rPr>
              <a:t>. AI in Astronomy</a:t>
            </a:r>
          </a:p>
          <a:p>
            <a:pPr algn="just">
              <a:lnSpc>
                <a:spcPct val="150000"/>
              </a:lnSpc>
              <a:buFont typeface="Wingdings" pitchFamily="2" charset="2"/>
              <a:buChar char="v"/>
            </a:pPr>
            <a:r>
              <a:rPr lang="en-US" sz="1900" dirty="0" smtClean="0">
                <a:latin typeface="Times New Roman" pitchFamily="18" charset="0"/>
                <a:cs typeface="Times New Roman" pitchFamily="18" charset="0"/>
              </a:rPr>
              <a:t>Artificial Intelligence can be very useful to solve complex universe problems. </a:t>
            </a:r>
          </a:p>
          <a:p>
            <a:pPr algn="just">
              <a:lnSpc>
                <a:spcPct val="150000"/>
              </a:lnSpc>
              <a:buFont typeface="Wingdings" pitchFamily="2" charset="2"/>
              <a:buChar char="v"/>
            </a:pPr>
            <a:r>
              <a:rPr lang="en-US" sz="1900" dirty="0" smtClean="0">
                <a:latin typeface="Times New Roman" pitchFamily="18" charset="0"/>
                <a:cs typeface="Times New Roman" pitchFamily="18" charset="0"/>
              </a:rPr>
              <a:t>AI technology can be helpful for understanding the universe such as how it works, origin, etc.</a:t>
            </a:r>
          </a:p>
          <a:p>
            <a:pPr algn="just">
              <a:lnSpc>
                <a:spcPct val="150000"/>
              </a:lnSpc>
            </a:pPr>
            <a:endParaRPr lang="en-US" sz="1900" dirty="0" smtClean="0">
              <a:latin typeface="Times New Roman" pitchFamily="18" charset="0"/>
              <a:cs typeface="Times New Roman" pitchFamily="18" charset="0"/>
            </a:endParaRPr>
          </a:p>
          <a:p>
            <a:pPr algn="just">
              <a:lnSpc>
                <a:spcPct val="150000"/>
              </a:lnSpc>
            </a:pPr>
            <a:r>
              <a:rPr lang="en-US" sz="1900" dirty="0" smtClean="0">
                <a:solidFill>
                  <a:srgbClr val="00B050"/>
                </a:solidFill>
                <a:latin typeface="Times New Roman" pitchFamily="18" charset="0"/>
                <a:cs typeface="Times New Roman" pitchFamily="18" charset="0"/>
              </a:rPr>
              <a:t>2. AI in Healthcare</a:t>
            </a:r>
          </a:p>
          <a:p>
            <a:pPr algn="just">
              <a:lnSpc>
                <a:spcPct val="150000"/>
              </a:lnSpc>
              <a:buFont typeface="Wingdings" pitchFamily="2" charset="2"/>
              <a:buChar char="v"/>
            </a:pPr>
            <a:r>
              <a:rPr lang="en-US" sz="1900" dirty="0" smtClean="0">
                <a:latin typeface="Times New Roman" pitchFamily="18" charset="0"/>
                <a:cs typeface="Times New Roman" pitchFamily="18" charset="0"/>
              </a:rPr>
              <a:t>Healthcare Industries are applying AI to make a better and faster diagnosis than humans.</a:t>
            </a:r>
          </a:p>
          <a:p>
            <a:pPr algn="just">
              <a:lnSpc>
                <a:spcPct val="150000"/>
              </a:lnSpc>
              <a:buFont typeface="Wingdings" pitchFamily="2" charset="2"/>
              <a:buChar char="v"/>
            </a:pPr>
            <a:r>
              <a:rPr lang="en-US" sz="1900" dirty="0" smtClean="0">
                <a:latin typeface="Times New Roman" pitchFamily="18" charset="0"/>
                <a:cs typeface="Times New Roman" pitchFamily="18" charset="0"/>
              </a:rPr>
              <a:t>AI can help doctors with diagnoses and can inform when patients are worsening so that medical help can reach to the patient before hospitalization.</a:t>
            </a:r>
          </a:p>
          <a:p>
            <a:endParaRPr lang="en-US" dirty="0"/>
          </a:p>
        </p:txBody>
      </p:sp>
    </p:spTree>
    <p:extLst>
      <p:ext uri="{BB962C8B-B14F-4D97-AF65-F5344CB8AC3E}">
        <p14:creationId xmlns:p14="http://schemas.microsoft.com/office/powerpoint/2010/main" val="29852147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570" y="209007"/>
            <a:ext cx="11612881" cy="6348548"/>
          </a:xfrm>
        </p:spPr>
        <p:txBody>
          <a:bodyPr>
            <a:noAutofit/>
          </a:bodyPr>
          <a:lstStyle/>
          <a:p>
            <a:pPr marL="0" indent="0" algn="just">
              <a:buNone/>
            </a:pPr>
            <a:r>
              <a:rPr lang="en-US" sz="2000" dirty="0" smtClean="0">
                <a:solidFill>
                  <a:srgbClr val="00B050"/>
                </a:solidFill>
                <a:latin typeface="Times New Roman" pitchFamily="18" charset="0"/>
                <a:cs typeface="Times New Roman" pitchFamily="18" charset="0"/>
              </a:rPr>
              <a:t>3</a:t>
            </a:r>
            <a:r>
              <a:rPr lang="en-US" sz="1950" dirty="0" smtClean="0">
                <a:solidFill>
                  <a:srgbClr val="00B050"/>
                </a:solidFill>
                <a:latin typeface="Times New Roman" pitchFamily="18" charset="0"/>
                <a:cs typeface="Times New Roman" pitchFamily="18" charset="0"/>
              </a:rPr>
              <a:t>. AI in Gaming</a:t>
            </a:r>
          </a:p>
          <a:p>
            <a:pPr marL="0" indent="0" algn="just">
              <a:buFont typeface="Wingdings" pitchFamily="2" charset="2"/>
              <a:buChar char="v"/>
            </a:pPr>
            <a:r>
              <a:rPr lang="en-US" sz="1950" dirty="0" smtClean="0">
                <a:latin typeface="Times New Roman" pitchFamily="18" charset="0"/>
                <a:cs typeface="Times New Roman" pitchFamily="18" charset="0"/>
              </a:rPr>
              <a:t>The AI machines can play strategic games like chess, where the machine needs to think of a large number of possible places.</a:t>
            </a:r>
          </a:p>
          <a:p>
            <a:pPr marL="0" indent="0" algn="just">
              <a:buFont typeface="Wingdings" pitchFamily="2" charset="2"/>
              <a:buChar char="v"/>
            </a:pPr>
            <a:r>
              <a:rPr lang="en-US" sz="1950" dirty="0" smtClean="0">
                <a:latin typeface="Times New Roman" pitchFamily="18" charset="0"/>
                <a:ea typeface="Microsoft Sans Serif" panose="020B0604020202020204" pitchFamily="34" charset="0"/>
                <a:cs typeface="Times New Roman" pitchFamily="18" charset="0"/>
              </a:rPr>
              <a:t>IBM’s DEEP BLUE became the first computer program to defeat the world champion in a chess match when it bested Garry Kasparov by a score of 3.5 to 2.5 in an exhibition match (Goodman and Keene, 1997). </a:t>
            </a:r>
          </a:p>
          <a:p>
            <a:pPr marL="0" indent="0" algn="just">
              <a:lnSpc>
                <a:spcPct val="100000"/>
              </a:lnSpc>
              <a:buNone/>
            </a:pPr>
            <a:r>
              <a:rPr lang="en-US" sz="1950" dirty="0" smtClean="0">
                <a:solidFill>
                  <a:srgbClr val="00B050"/>
                </a:solidFill>
                <a:latin typeface="Times New Roman" pitchFamily="18" charset="0"/>
                <a:cs typeface="Times New Roman" pitchFamily="18" charset="0"/>
              </a:rPr>
              <a:t>4. AI in Finance</a:t>
            </a:r>
          </a:p>
          <a:p>
            <a:pPr marL="0" indent="0" algn="just">
              <a:lnSpc>
                <a:spcPct val="100000"/>
              </a:lnSpc>
              <a:buFont typeface="Wingdings" pitchFamily="2" charset="2"/>
              <a:buChar char="v"/>
            </a:pPr>
            <a:r>
              <a:rPr lang="en-US" sz="1950" dirty="0" smtClean="0">
                <a:latin typeface="Times New Roman" pitchFamily="18" charset="0"/>
                <a:cs typeface="Times New Roman" pitchFamily="18" charset="0"/>
              </a:rPr>
              <a:t> The finance industry is implementing automation, </a:t>
            </a:r>
            <a:r>
              <a:rPr lang="en-US" sz="1950" dirty="0" err="1" smtClean="0">
                <a:latin typeface="Times New Roman" pitchFamily="18" charset="0"/>
                <a:cs typeface="Times New Roman" pitchFamily="18" charset="0"/>
              </a:rPr>
              <a:t>chatbot</a:t>
            </a:r>
            <a:r>
              <a:rPr lang="en-US" sz="1950" dirty="0" smtClean="0">
                <a:latin typeface="Times New Roman" pitchFamily="18" charset="0"/>
                <a:cs typeface="Times New Roman" pitchFamily="18" charset="0"/>
              </a:rPr>
              <a:t>, adaptive intelligence, algorithm trading, and machine learning into financial processes.</a:t>
            </a:r>
            <a:endParaRPr lang="en-US" sz="1950" dirty="0" smtClean="0">
              <a:latin typeface="Times New Roman" pitchFamily="18" charset="0"/>
              <a:cs typeface="Times New Roman" pitchFamily="18" charset="0"/>
              <a:sym typeface="+mn-ea"/>
            </a:endParaRPr>
          </a:p>
          <a:p>
            <a:pPr marL="0" indent="0" algn="just">
              <a:lnSpc>
                <a:spcPct val="100000"/>
              </a:lnSpc>
              <a:buNone/>
            </a:pPr>
            <a:r>
              <a:rPr lang="en-US" sz="1950" dirty="0" smtClean="0">
                <a:solidFill>
                  <a:srgbClr val="00B050"/>
                </a:solidFill>
                <a:latin typeface="Times New Roman" pitchFamily="18" charset="0"/>
                <a:cs typeface="Times New Roman" pitchFamily="18" charset="0"/>
                <a:sym typeface="+mn-ea"/>
              </a:rPr>
              <a:t>5. AI in Data Security</a:t>
            </a:r>
            <a:endParaRPr lang="en-US" sz="1950" dirty="0" smtClean="0">
              <a:solidFill>
                <a:srgbClr val="00B050"/>
              </a:solidFill>
              <a:latin typeface="Times New Roman" pitchFamily="18" charset="0"/>
              <a:cs typeface="Times New Roman" pitchFamily="18" charset="0"/>
            </a:endParaRPr>
          </a:p>
          <a:p>
            <a:pPr marL="0" indent="0" algn="just">
              <a:lnSpc>
                <a:spcPct val="100000"/>
              </a:lnSpc>
              <a:buFont typeface="Wingdings" pitchFamily="2" charset="2"/>
              <a:buChar char="v"/>
            </a:pPr>
            <a:r>
              <a:rPr lang="en-US" sz="1950" dirty="0" smtClean="0">
                <a:latin typeface="Times New Roman" pitchFamily="18" charset="0"/>
                <a:cs typeface="Times New Roman" pitchFamily="18" charset="0"/>
                <a:sym typeface="+mn-ea"/>
              </a:rPr>
              <a:t>Cyber-attacks are growing very rapidly in the digital world. AI can be used to make the data more safe and secure. </a:t>
            </a:r>
          </a:p>
          <a:p>
            <a:pPr marL="0" indent="0" algn="just">
              <a:lnSpc>
                <a:spcPct val="100000"/>
              </a:lnSpc>
              <a:buFont typeface="Wingdings" pitchFamily="2" charset="2"/>
              <a:buChar char="v"/>
            </a:pPr>
            <a:r>
              <a:rPr lang="en-US" sz="1950" dirty="0" smtClean="0">
                <a:latin typeface="Times New Roman" pitchFamily="18" charset="0"/>
                <a:cs typeface="Times New Roman" pitchFamily="18" charset="0"/>
                <a:sym typeface="+mn-ea"/>
              </a:rPr>
              <a:t>Some examples such as AEG </a:t>
            </a:r>
            <a:r>
              <a:rPr lang="en-US" sz="1950" dirty="0" err="1" smtClean="0">
                <a:latin typeface="Times New Roman" pitchFamily="18" charset="0"/>
                <a:cs typeface="Times New Roman" pitchFamily="18" charset="0"/>
                <a:sym typeface="+mn-ea"/>
              </a:rPr>
              <a:t>bot</a:t>
            </a:r>
            <a:r>
              <a:rPr lang="en-US" sz="1950" dirty="0" smtClean="0">
                <a:latin typeface="Times New Roman" pitchFamily="18" charset="0"/>
                <a:cs typeface="Times New Roman" pitchFamily="18" charset="0"/>
                <a:sym typeface="+mn-ea"/>
              </a:rPr>
              <a:t>, AI2 Platform, are used to determine software bug and cyber-attacks in a better way.</a:t>
            </a:r>
          </a:p>
          <a:p>
            <a:pPr marL="0" indent="0" algn="just">
              <a:lnSpc>
                <a:spcPct val="100000"/>
              </a:lnSpc>
              <a:buNone/>
            </a:pPr>
            <a:r>
              <a:rPr lang="en-US" sz="1950" dirty="0" smtClean="0">
                <a:solidFill>
                  <a:srgbClr val="00B050"/>
                </a:solidFill>
                <a:latin typeface="Times New Roman" pitchFamily="18" charset="0"/>
                <a:cs typeface="Times New Roman" pitchFamily="18" charset="0"/>
              </a:rPr>
              <a:t>6. AI in Social Media</a:t>
            </a:r>
          </a:p>
          <a:p>
            <a:pPr marL="0" indent="0" algn="just">
              <a:lnSpc>
                <a:spcPct val="100000"/>
              </a:lnSpc>
              <a:buFont typeface="Wingdings" pitchFamily="2" charset="2"/>
              <a:buChar char="v"/>
            </a:pPr>
            <a:r>
              <a:rPr lang="en-US" sz="1950" dirty="0" smtClean="0">
                <a:latin typeface="Times New Roman" pitchFamily="18" charset="0"/>
                <a:cs typeface="Times New Roman" pitchFamily="18" charset="0"/>
              </a:rPr>
              <a:t>Social Media sites such as </a:t>
            </a:r>
            <a:r>
              <a:rPr lang="en-US" sz="1950" dirty="0" err="1" smtClean="0">
                <a:latin typeface="Times New Roman" pitchFamily="18" charset="0"/>
                <a:cs typeface="Times New Roman" pitchFamily="18" charset="0"/>
              </a:rPr>
              <a:t>Facebook</a:t>
            </a:r>
            <a:r>
              <a:rPr lang="en-US" sz="1950" dirty="0" smtClean="0">
                <a:latin typeface="Times New Roman" pitchFamily="18" charset="0"/>
                <a:cs typeface="Times New Roman" pitchFamily="18" charset="0"/>
              </a:rPr>
              <a:t>, Twitter, and </a:t>
            </a:r>
            <a:r>
              <a:rPr lang="en-US" sz="1950" dirty="0" err="1" smtClean="0">
                <a:latin typeface="Times New Roman" pitchFamily="18" charset="0"/>
                <a:cs typeface="Times New Roman" pitchFamily="18" charset="0"/>
              </a:rPr>
              <a:t>Snapchat</a:t>
            </a:r>
            <a:r>
              <a:rPr lang="en-US" sz="1950" dirty="0" smtClean="0">
                <a:latin typeface="Times New Roman" pitchFamily="18" charset="0"/>
                <a:cs typeface="Times New Roman" pitchFamily="18" charset="0"/>
              </a:rPr>
              <a:t> contain billions of user profiles, which need to be stored and managed in a very efficient way. </a:t>
            </a:r>
          </a:p>
          <a:p>
            <a:pPr marL="0" indent="0" algn="just">
              <a:lnSpc>
                <a:spcPct val="100000"/>
              </a:lnSpc>
              <a:buFont typeface="Wingdings" pitchFamily="2" charset="2"/>
              <a:buChar char="v"/>
            </a:pPr>
            <a:r>
              <a:rPr lang="en-US" sz="1950" dirty="0" smtClean="0">
                <a:latin typeface="Times New Roman" pitchFamily="18" charset="0"/>
                <a:cs typeface="Times New Roman" pitchFamily="18" charset="0"/>
              </a:rPr>
              <a:t>AI can organize and manage massive amounts</a:t>
            </a:r>
            <a:r>
              <a:rPr lang="en-US" sz="2000" dirty="0" smtClean="0">
                <a:latin typeface="Times New Roman" pitchFamily="18" charset="0"/>
                <a:cs typeface="Times New Roman" pitchFamily="18" charset="0"/>
              </a:rPr>
              <a:t> of data. AI can analyze lots of data to identify the latest trends, </a:t>
            </a:r>
            <a:r>
              <a:rPr lang="en-US" sz="2000" dirty="0" err="1" smtClean="0">
                <a:latin typeface="Times New Roman" pitchFamily="18" charset="0"/>
                <a:cs typeface="Times New Roman" pitchFamily="18" charset="0"/>
              </a:rPr>
              <a:t>hashtag</a:t>
            </a:r>
            <a:r>
              <a:rPr lang="en-US" sz="2000" dirty="0" smtClean="0">
                <a:latin typeface="Times New Roman" pitchFamily="18" charset="0"/>
                <a:cs typeface="Times New Roman" pitchFamily="18" charset="0"/>
              </a:rPr>
              <a:t>, and requirement of different users.</a:t>
            </a:r>
          </a:p>
          <a:p>
            <a:pPr marL="0" indent="0" algn="just">
              <a:lnSpc>
                <a:spcPct val="100000"/>
              </a:lnSpc>
              <a:buNone/>
            </a:pPr>
            <a:endParaRPr lang="en-US" sz="2000" dirty="0" smtClean="0">
              <a:latin typeface="Times New Roman" pitchFamily="18" charset="0"/>
              <a:cs typeface="Times New Roman" pitchFamily="18" charset="0"/>
            </a:endParaRPr>
          </a:p>
          <a:p>
            <a:pPr marL="0" indent="0">
              <a:lnSpc>
                <a:spcPct val="100000"/>
              </a:lnSpc>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795719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65932"/>
            <a:ext cx="10515600" cy="887658"/>
          </a:xfrm>
        </p:spPr>
        <p:txBody>
          <a:bodyPr/>
          <a:lstStyle/>
          <a:p>
            <a:r>
              <a:rPr lang="en-US" dirty="0" smtClean="0"/>
              <a:t>Why </a:t>
            </a:r>
            <a:r>
              <a:rPr lang="en-US" dirty="0"/>
              <a:t>Artificial Intelligence</a:t>
            </a:r>
            <a:r>
              <a:rPr lang="en-US" dirty="0" smtClean="0"/>
              <a:t>?</a:t>
            </a:r>
            <a:endParaRPr lang="en-US" dirty="0"/>
          </a:p>
        </p:txBody>
      </p:sp>
      <p:sp>
        <p:nvSpPr>
          <p:cNvPr id="6" name="TextBox 5"/>
          <p:cNvSpPr txBox="1"/>
          <p:nvPr/>
        </p:nvSpPr>
        <p:spPr>
          <a:xfrm>
            <a:off x="4702629" y="1384664"/>
            <a:ext cx="5995850" cy="1200329"/>
          </a:xfrm>
          <a:prstGeom prst="rect">
            <a:avLst/>
          </a:prstGeom>
          <a:noFill/>
        </p:spPr>
        <p:txBody>
          <a:bodyPr wrap="square" rtlCol="0">
            <a:spAutoFit/>
          </a:bodyPr>
          <a:lstStyle/>
          <a:p>
            <a:r>
              <a:rPr lang="en-US" dirty="0"/>
              <a:t>With the help of AI, you can create such software or devices which can solve real-world problems very easily and with accuracy such as </a:t>
            </a:r>
            <a:r>
              <a:rPr lang="en-US" b="1" dirty="0">
                <a:solidFill>
                  <a:srgbClr val="FF0000"/>
                </a:solidFill>
              </a:rPr>
              <a:t>health issues, marketing, traffic issues</a:t>
            </a:r>
            <a:r>
              <a:rPr lang="en-US" dirty="0"/>
              <a:t>, etc.</a:t>
            </a:r>
          </a:p>
          <a:p>
            <a:endParaRPr lang="en-US" dirty="0"/>
          </a:p>
        </p:txBody>
      </p:sp>
      <p:pic>
        <p:nvPicPr>
          <p:cNvPr id="7" name="Picture 6"/>
          <p:cNvPicPr>
            <a:picLocks noChangeAspect="1"/>
          </p:cNvPicPr>
          <p:nvPr/>
        </p:nvPicPr>
        <p:blipFill rotWithShape="1">
          <a:blip r:embed="rId2"/>
          <a:srcRect l="8770" t="31340" r="30590" b="14732"/>
          <a:stretch/>
        </p:blipFill>
        <p:spPr>
          <a:xfrm>
            <a:off x="838200" y="1155111"/>
            <a:ext cx="3631476" cy="1815738"/>
          </a:xfrm>
          <a:prstGeom prst="rect">
            <a:avLst/>
          </a:prstGeom>
        </p:spPr>
      </p:pic>
      <p:sp>
        <p:nvSpPr>
          <p:cNvPr id="8" name="TextBox 7"/>
          <p:cNvSpPr txBox="1"/>
          <p:nvPr/>
        </p:nvSpPr>
        <p:spPr>
          <a:xfrm>
            <a:off x="838200" y="3401923"/>
            <a:ext cx="6803571" cy="923330"/>
          </a:xfrm>
          <a:prstGeom prst="rect">
            <a:avLst/>
          </a:prstGeom>
          <a:noFill/>
        </p:spPr>
        <p:txBody>
          <a:bodyPr wrap="square" rtlCol="0">
            <a:spAutoFit/>
          </a:bodyPr>
          <a:lstStyle/>
          <a:p>
            <a:r>
              <a:rPr lang="en-US" dirty="0"/>
              <a:t>With the help of AI, you can create your personal virtual Assistant, such as </a:t>
            </a:r>
            <a:r>
              <a:rPr lang="en-US" b="1" dirty="0">
                <a:solidFill>
                  <a:srgbClr val="FF0000"/>
                </a:solidFill>
              </a:rPr>
              <a:t>Cortana, Google Assistant, Siri, etc</a:t>
            </a:r>
            <a:r>
              <a:rPr lang="en-US" dirty="0"/>
              <a:t>.</a:t>
            </a:r>
          </a:p>
          <a:p>
            <a:endParaRPr lang="en-US" dirty="0"/>
          </a:p>
        </p:txBody>
      </p:sp>
      <p:pic>
        <p:nvPicPr>
          <p:cNvPr id="9" name="Picture 8"/>
          <p:cNvPicPr>
            <a:picLocks noChangeAspect="1"/>
          </p:cNvPicPr>
          <p:nvPr/>
        </p:nvPicPr>
        <p:blipFill rotWithShape="1">
          <a:blip r:embed="rId3"/>
          <a:srcRect l="16701" t="28125" r="64524" b="32768"/>
          <a:stretch/>
        </p:blipFill>
        <p:spPr>
          <a:xfrm>
            <a:off x="7874724" y="2435270"/>
            <a:ext cx="2442755" cy="2448171"/>
          </a:xfrm>
          <a:prstGeom prst="rect">
            <a:avLst/>
          </a:prstGeom>
        </p:spPr>
      </p:pic>
      <p:sp>
        <p:nvSpPr>
          <p:cNvPr id="10" name="TextBox 9"/>
          <p:cNvSpPr txBox="1"/>
          <p:nvPr/>
        </p:nvSpPr>
        <p:spPr>
          <a:xfrm>
            <a:off x="3788229" y="5120640"/>
            <a:ext cx="7565571" cy="923330"/>
          </a:xfrm>
          <a:prstGeom prst="rect">
            <a:avLst/>
          </a:prstGeom>
          <a:noFill/>
        </p:spPr>
        <p:txBody>
          <a:bodyPr wrap="square" rtlCol="0">
            <a:spAutoFit/>
          </a:bodyPr>
          <a:lstStyle/>
          <a:p>
            <a:r>
              <a:rPr lang="en-US" dirty="0"/>
              <a:t>With the help of AI, you can build such </a:t>
            </a:r>
            <a:r>
              <a:rPr lang="en-US" b="1" dirty="0">
                <a:solidFill>
                  <a:srgbClr val="FF0000"/>
                </a:solidFill>
              </a:rPr>
              <a:t>Robots which can work </a:t>
            </a:r>
            <a:r>
              <a:rPr lang="en-US" dirty="0"/>
              <a:t>in an environment where survival of humans can be at risk.</a:t>
            </a:r>
          </a:p>
          <a:p>
            <a:endParaRPr lang="en-US" dirty="0"/>
          </a:p>
        </p:txBody>
      </p:sp>
      <p:pic>
        <p:nvPicPr>
          <p:cNvPr id="11" name="Picture 10"/>
          <p:cNvPicPr>
            <a:picLocks noChangeAspect="1"/>
          </p:cNvPicPr>
          <p:nvPr/>
        </p:nvPicPr>
        <p:blipFill rotWithShape="1">
          <a:blip r:embed="rId4"/>
          <a:srcRect l="32966" t="19553" r="25971" b="8839"/>
          <a:stretch/>
        </p:blipFill>
        <p:spPr>
          <a:xfrm>
            <a:off x="966652" y="4091612"/>
            <a:ext cx="2821577" cy="1952358"/>
          </a:xfrm>
          <a:prstGeom prst="rect">
            <a:avLst/>
          </a:prstGeom>
        </p:spPr>
      </p:pic>
      <p:sp>
        <p:nvSpPr>
          <p:cNvPr id="2" name="TextBox 1"/>
          <p:cNvSpPr txBox="1"/>
          <p:nvPr/>
        </p:nvSpPr>
        <p:spPr>
          <a:xfrm>
            <a:off x="4036424" y="6043970"/>
            <a:ext cx="6975566" cy="646331"/>
          </a:xfrm>
          <a:prstGeom prst="rect">
            <a:avLst/>
          </a:prstGeom>
          <a:solidFill>
            <a:schemeClr val="accent4">
              <a:lumMod val="40000"/>
              <a:lumOff val="60000"/>
            </a:schemeClr>
          </a:solidFill>
        </p:spPr>
        <p:txBody>
          <a:bodyPr wrap="square" rtlCol="0">
            <a:spAutoFit/>
          </a:bodyPr>
          <a:lstStyle/>
          <a:p>
            <a:r>
              <a:rPr lang="en-US" dirty="0" smtClean="0">
                <a:solidFill>
                  <a:srgbClr val="6600CC"/>
                </a:solidFill>
                <a:latin typeface="Times New Roman" panose="02020603050405020304" pitchFamily="18" charset="0"/>
              </a:rPr>
              <a:t>“</a:t>
            </a:r>
            <a:r>
              <a:rPr lang="en-US" dirty="0" smtClean="0">
                <a:solidFill>
                  <a:srgbClr val="6600CC"/>
                </a:solidFill>
                <a:latin typeface="Dutch801 XBd BT" panose="02020903060505020304" pitchFamily="18" charset="0"/>
              </a:rPr>
              <a:t>AI will add 2.3 million jobs by 2021</a:t>
            </a:r>
            <a:r>
              <a:rPr lang="en-US" dirty="0" smtClean="0">
                <a:solidFill>
                  <a:srgbClr val="6600CC"/>
                </a:solidFill>
                <a:latin typeface="Times New Roman" panose="02020603050405020304" pitchFamily="18" charset="0"/>
              </a:rPr>
              <a:t>"</a:t>
            </a:r>
            <a:r>
              <a:rPr lang="en-US" dirty="0" smtClean="0">
                <a:solidFill>
                  <a:srgbClr val="6600CC"/>
                </a:solidFill>
                <a:latin typeface="Montserrat"/>
              </a:rPr>
              <a:t> </a:t>
            </a:r>
            <a:r>
              <a:rPr lang="en-US" dirty="0">
                <a:solidFill>
                  <a:srgbClr val="6600CC"/>
                </a:solidFill>
                <a:latin typeface="Times New Roman" panose="02020603050405020304" pitchFamily="18" charset="0"/>
              </a:rPr>
              <a:t> </a:t>
            </a:r>
            <a:r>
              <a:rPr lang="en-US" dirty="0" smtClean="0">
                <a:solidFill>
                  <a:srgbClr val="6600CC"/>
                </a:solidFill>
                <a:latin typeface="Times New Roman" panose="02020603050405020304" pitchFamily="18" charset="0"/>
              </a:rPr>
              <a:t> </a:t>
            </a:r>
            <a:r>
              <a:rPr lang="en-US" dirty="0" smtClean="0">
                <a:solidFill>
                  <a:srgbClr val="6600CC"/>
                </a:solidFill>
                <a:latin typeface="Montserrat"/>
              </a:rPr>
              <a:t>~ Gartner</a:t>
            </a:r>
            <a:endParaRPr lang="en-US" dirty="0" smtClean="0">
              <a:solidFill>
                <a:srgbClr val="6600CC"/>
              </a:solidFill>
              <a:latin typeface="Times New Roman" panose="02020603050405020304" pitchFamily="18" charset="0"/>
            </a:endParaRPr>
          </a:p>
          <a:p>
            <a:endParaRPr lang="en-US" dirty="0"/>
          </a:p>
        </p:txBody>
      </p:sp>
    </p:spTree>
    <p:extLst>
      <p:ext uri="{BB962C8B-B14F-4D97-AF65-F5344CB8AC3E}">
        <p14:creationId xmlns:p14="http://schemas.microsoft.com/office/powerpoint/2010/main" val="91859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235132"/>
            <a:ext cx="11599817" cy="6622868"/>
          </a:xfrm>
        </p:spPr>
        <p:txBody>
          <a:bodyPr>
            <a:noAutofit/>
          </a:bodyPr>
          <a:lstStyle/>
          <a:p>
            <a:pPr marL="0" indent="0" algn="just">
              <a:lnSpc>
                <a:spcPct val="100000"/>
              </a:lnSpc>
              <a:buNone/>
            </a:pPr>
            <a:r>
              <a:rPr lang="en-US" sz="1900" dirty="0">
                <a:solidFill>
                  <a:srgbClr val="00B050"/>
                </a:solidFill>
                <a:latin typeface="Times New Roman" pitchFamily="18" charset="0"/>
                <a:ea typeface="Microsoft Sans Serif" panose="020B0604020202020204" pitchFamily="34" charset="0"/>
                <a:cs typeface="Times New Roman" pitchFamily="18" charset="0"/>
              </a:rPr>
              <a:t>8. AI in Automotive Industry</a:t>
            </a:r>
          </a:p>
          <a:p>
            <a:pPr marL="0" indent="0" algn="just">
              <a:lnSpc>
                <a:spcPct val="100000"/>
              </a:lnSpc>
              <a:buFont typeface="Wingdings" pitchFamily="2" charset="2"/>
              <a:buChar char="v"/>
            </a:pPr>
            <a:r>
              <a:rPr lang="en-US" sz="1900" dirty="0">
                <a:latin typeface="Times New Roman" pitchFamily="18" charset="0"/>
                <a:ea typeface="Microsoft Sans Serif" panose="020B0604020202020204" pitchFamily="34" charset="0"/>
                <a:cs typeface="Times New Roman" pitchFamily="18" charset="0"/>
              </a:rPr>
              <a:t>Some Automotive industries are using AI to provide virtual assistant to their user for better performance. Such as Tesla has introduced </a:t>
            </a:r>
            <a:r>
              <a:rPr lang="en-US" sz="1900" dirty="0" err="1">
                <a:latin typeface="Times New Roman" pitchFamily="18" charset="0"/>
                <a:ea typeface="Microsoft Sans Serif" panose="020B0604020202020204" pitchFamily="34" charset="0"/>
                <a:cs typeface="Times New Roman" pitchFamily="18" charset="0"/>
              </a:rPr>
              <a:t>TeslaBot</a:t>
            </a:r>
            <a:r>
              <a:rPr lang="en-US" sz="1900" dirty="0">
                <a:latin typeface="Times New Roman" pitchFamily="18" charset="0"/>
                <a:ea typeface="Microsoft Sans Serif" panose="020B0604020202020204" pitchFamily="34" charset="0"/>
                <a:cs typeface="Times New Roman" pitchFamily="18" charset="0"/>
              </a:rPr>
              <a:t>, an intelligent virtual assistant.</a:t>
            </a:r>
          </a:p>
          <a:p>
            <a:pPr marL="0" indent="0" algn="just">
              <a:lnSpc>
                <a:spcPct val="100000"/>
              </a:lnSpc>
              <a:buFont typeface="Wingdings" pitchFamily="2" charset="2"/>
              <a:buChar char="v"/>
            </a:pPr>
            <a:r>
              <a:rPr lang="en-US" sz="1900" dirty="0">
                <a:latin typeface="Times New Roman" pitchFamily="18" charset="0"/>
                <a:ea typeface="Microsoft Sans Serif" panose="020B0604020202020204" pitchFamily="34" charset="0"/>
                <a:cs typeface="Times New Roman" pitchFamily="18" charset="0"/>
              </a:rPr>
              <a:t>Various Industries are currently working for developing self-driven cars which can make </a:t>
            </a:r>
            <a:r>
              <a:rPr lang="en-US" sz="1900" dirty="0" smtClean="0">
                <a:latin typeface="Times New Roman" pitchFamily="18" charset="0"/>
                <a:ea typeface="Microsoft Sans Serif" panose="020B0604020202020204" pitchFamily="34" charset="0"/>
                <a:cs typeface="Times New Roman" pitchFamily="18" charset="0"/>
              </a:rPr>
              <a:t>the </a:t>
            </a:r>
            <a:r>
              <a:rPr lang="en-US" sz="1900" dirty="0">
                <a:latin typeface="Times New Roman" pitchFamily="18" charset="0"/>
                <a:ea typeface="Microsoft Sans Serif" panose="020B0604020202020204" pitchFamily="34" charset="0"/>
                <a:cs typeface="Times New Roman" pitchFamily="18" charset="0"/>
              </a:rPr>
              <a:t>journey more safe and secure.</a:t>
            </a:r>
          </a:p>
          <a:p>
            <a:pPr marL="0" indent="0" algn="just">
              <a:lnSpc>
                <a:spcPct val="100000"/>
              </a:lnSpc>
              <a:buNone/>
            </a:pPr>
            <a:r>
              <a:rPr lang="en-US" sz="1900" dirty="0" smtClean="0">
                <a:solidFill>
                  <a:srgbClr val="00B050"/>
                </a:solidFill>
                <a:latin typeface="Times New Roman" pitchFamily="18" charset="0"/>
                <a:ea typeface="Microsoft Sans Serif" panose="020B0604020202020204" pitchFamily="34" charset="0"/>
                <a:cs typeface="Times New Roman" pitchFamily="18" charset="0"/>
              </a:rPr>
              <a:t>9</a:t>
            </a:r>
            <a:r>
              <a:rPr lang="en-US" sz="1900" dirty="0">
                <a:solidFill>
                  <a:srgbClr val="00B050"/>
                </a:solidFill>
                <a:latin typeface="Times New Roman" pitchFamily="18" charset="0"/>
                <a:ea typeface="Microsoft Sans Serif" panose="020B0604020202020204" pitchFamily="34" charset="0"/>
                <a:cs typeface="Times New Roman" pitchFamily="18" charset="0"/>
              </a:rPr>
              <a:t>. AI in Robotics</a:t>
            </a:r>
            <a:r>
              <a:rPr lang="en-US" sz="1900" dirty="0">
                <a:latin typeface="Times New Roman" pitchFamily="18" charset="0"/>
                <a:ea typeface="Microsoft Sans Serif" panose="020B0604020202020204" pitchFamily="34" charset="0"/>
                <a:cs typeface="Times New Roman" pitchFamily="18" charset="0"/>
              </a:rPr>
              <a:t>:</a:t>
            </a:r>
          </a:p>
          <a:p>
            <a:pPr marL="0" indent="0" algn="just">
              <a:lnSpc>
                <a:spcPct val="100000"/>
              </a:lnSpc>
              <a:buFont typeface="Wingdings" pitchFamily="2" charset="2"/>
              <a:buChar char="v"/>
            </a:pPr>
            <a:r>
              <a:rPr lang="en-US" sz="1900" dirty="0" smtClean="0">
                <a:latin typeface="Times New Roman" pitchFamily="18" charset="0"/>
                <a:ea typeface="Microsoft Sans Serif" panose="020B0604020202020204" pitchFamily="34" charset="0"/>
                <a:cs typeface="Times New Roman" pitchFamily="18" charset="0"/>
              </a:rPr>
              <a:t>Usually</a:t>
            </a:r>
            <a:r>
              <a:rPr lang="en-US" sz="1900" dirty="0">
                <a:latin typeface="Times New Roman" pitchFamily="18" charset="0"/>
                <a:ea typeface="Microsoft Sans Serif" panose="020B0604020202020204" pitchFamily="34" charset="0"/>
                <a:cs typeface="Times New Roman" pitchFamily="18" charset="0"/>
              </a:rPr>
              <a:t>, general robots are programmed such that they can perform some repetitive task, but with the help of AI, we can create intelligent robots which can perform tasks with their own experiences without pre-programmed.</a:t>
            </a:r>
          </a:p>
          <a:p>
            <a:pPr marL="0" indent="0" algn="just">
              <a:lnSpc>
                <a:spcPct val="100000"/>
              </a:lnSpc>
              <a:buFont typeface="Wingdings" pitchFamily="2" charset="2"/>
              <a:buChar char="v"/>
            </a:pPr>
            <a:r>
              <a:rPr lang="en-US" sz="1900" dirty="0">
                <a:latin typeface="Times New Roman" pitchFamily="18" charset="0"/>
                <a:ea typeface="Microsoft Sans Serif" panose="020B0604020202020204" pitchFamily="34" charset="0"/>
                <a:cs typeface="Times New Roman" pitchFamily="18" charset="0"/>
              </a:rPr>
              <a:t>Humanoid Robots are best examples for AI in robotics, recently the intelligent Humanoid robot named as Erica and Sophia has been developed which can talk and behave like humans</a:t>
            </a:r>
            <a:r>
              <a:rPr lang="en-US" sz="1900" dirty="0" smtClean="0">
                <a:latin typeface="Times New Roman" pitchFamily="18" charset="0"/>
                <a:ea typeface="Microsoft Sans Serif" panose="020B0604020202020204" pitchFamily="34" charset="0"/>
                <a:cs typeface="Times New Roman" pitchFamily="18" charset="0"/>
              </a:rPr>
              <a:t>.</a:t>
            </a:r>
          </a:p>
          <a:p>
            <a:pPr marL="0" indent="0" algn="just">
              <a:lnSpc>
                <a:spcPct val="100000"/>
              </a:lnSpc>
              <a:buFont typeface="Wingdings" pitchFamily="2" charset="2"/>
              <a:buChar char="v"/>
            </a:pPr>
            <a:r>
              <a:rPr lang="en-US" sz="1900" dirty="0">
                <a:latin typeface="Times New Roman" pitchFamily="18" charset="0"/>
                <a:ea typeface="Microsoft Sans Serif" panose="020B0604020202020204" pitchFamily="34" charset="0"/>
                <a:cs typeface="Times New Roman" pitchFamily="18" charset="0"/>
              </a:rPr>
              <a:t>The iRobot Corporation has sold over two million Roomba robotic vacuum cleaners for home use. </a:t>
            </a:r>
            <a:endParaRPr lang="en-US" sz="19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None/>
            </a:pPr>
            <a:r>
              <a:rPr lang="en-US" sz="1900" dirty="0" smtClean="0">
                <a:solidFill>
                  <a:srgbClr val="00B050"/>
                </a:solidFill>
                <a:latin typeface="Times New Roman" pitchFamily="18" charset="0"/>
                <a:cs typeface="Times New Roman" pitchFamily="18" charset="0"/>
              </a:rPr>
              <a:t>10</a:t>
            </a:r>
            <a:r>
              <a:rPr lang="en-US" sz="1900" dirty="0">
                <a:solidFill>
                  <a:srgbClr val="00B050"/>
                </a:solidFill>
                <a:latin typeface="Times New Roman" pitchFamily="18" charset="0"/>
                <a:cs typeface="Times New Roman" pitchFamily="18" charset="0"/>
              </a:rPr>
              <a:t>. AI in Entertainment</a:t>
            </a:r>
          </a:p>
          <a:p>
            <a:pPr marL="0" indent="0" algn="just">
              <a:lnSpc>
                <a:spcPct val="100000"/>
              </a:lnSpc>
              <a:buFont typeface="Wingdings" pitchFamily="2" charset="2"/>
              <a:buChar char="v"/>
            </a:pPr>
            <a:r>
              <a:rPr lang="en-US" sz="1900" dirty="0">
                <a:latin typeface="Times New Roman" pitchFamily="18" charset="0"/>
                <a:cs typeface="Times New Roman" pitchFamily="18" charset="0"/>
              </a:rPr>
              <a:t>We are currently using some AI based applications in our daily life with some entertainment services such as Netflix or Amazon. With the help of ML/AI algorithms, these services show the recommendations for programs or </a:t>
            </a:r>
            <a:r>
              <a:rPr lang="en-US" sz="1900" dirty="0" smtClean="0">
                <a:latin typeface="Times New Roman" pitchFamily="18" charset="0"/>
                <a:cs typeface="Times New Roman" pitchFamily="18" charset="0"/>
              </a:rPr>
              <a:t>shows.</a:t>
            </a:r>
          </a:p>
          <a:p>
            <a:pPr marL="0" indent="0" algn="just">
              <a:lnSpc>
                <a:spcPct val="100000"/>
              </a:lnSpc>
              <a:buNone/>
            </a:pPr>
            <a:r>
              <a:rPr lang="en-US" sz="1900" dirty="0" smtClean="0">
                <a:solidFill>
                  <a:srgbClr val="00B050"/>
                </a:solidFill>
                <a:latin typeface="Times New Roman" pitchFamily="18" charset="0"/>
                <a:cs typeface="Times New Roman" pitchFamily="18" charset="0"/>
              </a:rPr>
              <a:t>11. AI in Agriculture</a:t>
            </a:r>
          </a:p>
          <a:p>
            <a:pPr marL="0" indent="0" algn="just">
              <a:lnSpc>
                <a:spcPct val="100000"/>
              </a:lnSpc>
              <a:buFont typeface="Wingdings" pitchFamily="2" charset="2"/>
              <a:buChar char="v"/>
            </a:pPr>
            <a:r>
              <a:rPr lang="en-US" sz="1900" dirty="0" smtClean="0">
                <a:latin typeface="Times New Roman" pitchFamily="18" charset="0"/>
                <a:cs typeface="Times New Roman" pitchFamily="18" charset="0"/>
              </a:rPr>
              <a:t>Agriculture is an area which requires various resources, labor, money, and time for best result. Now a day's agriculture is becoming digital, and AI is emerging in this field. </a:t>
            </a:r>
          </a:p>
        </p:txBody>
      </p:sp>
    </p:spTree>
    <p:extLst>
      <p:ext uri="{BB962C8B-B14F-4D97-AF65-F5344CB8AC3E}">
        <p14:creationId xmlns:p14="http://schemas.microsoft.com/office/powerpoint/2010/main" val="10260873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384" y="457200"/>
            <a:ext cx="11560628" cy="6100354"/>
          </a:xfrm>
        </p:spPr>
        <p:txBody>
          <a:bodyPr>
            <a:normAutofit fontScale="92500"/>
          </a:bodyPr>
          <a:lstStyle/>
          <a:p>
            <a:pPr marL="0" indent="0" algn="just">
              <a:lnSpc>
                <a:spcPct val="100000"/>
              </a:lnSpc>
              <a:buFont typeface="Wingdings" pitchFamily="2" charset="2"/>
              <a:buChar char="v"/>
            </a:pPr>
            <a:r>
              <a:rPr lang="en-US" sz="2000" dirty="0" smtClean="0">
                <a:latin typeface="Times New Roman" pitchFamily="18" charset="0"/>
                <a:cs typeface="Times New Roman" pitchFamily="18" charset="0"/>
              </a:rPr>
              <a:t>Agriculture is applying AI as agriculture robotics, solid and crop monitoring, predictive analysis. </a:t>
            </a:r>
            <a:endParaRPr lang="en-US" sz="2000" dirty="0" smtClean="0">
              <a:solidFill>
                <a:srgbClr val="00B050"/>
              </a:solidFill>
              <a:latin typeface="Times New Roman" pitchFamily="18" charset="0"/>
              <a:cs typeface="Times New Roman" pitchFamily="18" charset="0"/>
              <a:sym typeface="+mn-ea"/>
            </a:endParaRPr>
          </a:p>
          <a:p>
            <a:pPr marL="0" indent="0" algn="just">
              <a:lnSpc>
                <a:spcPct val="100000"/>
              </a:lnSpc>
              <a:buNone/>
            </a:pPr>
            <a:r>
              <a:rPr lang="en-US" sz="2000" dirty="0" smtClean="0">
                <a:solidFill>
                  <a:srgbClr val="00B050"/>
                </a:solidFill>
                <a:latin typeface="Times New Roman" pitchFamily="18" charset="0"/>
                <a:cs typeface="Times New Roman" pitchFamily="18" charset="0"/>
                <a:sym typeface="+mn-ea"/>
              </a:rPr>
              <a:t>12</a:t>
            </a:r>
            <a:r>
              <a:rPr lang="en-US" sz="2000" dirty="0">
                <a:solidFill>
                  <a:srgbClr val="00B050"/>
                </a:solidFill>
                <a:latin typeface="Times New Roman" pitchFamily="18" charset="0"/>
                <a:cs typeface="Times New Roman" pitchFamily="18" charset="0"/>
                <a:sym typeface="+mn-ea"/>
              </a:rPr>
              <a:t>. AI in E-commerce</a:t>
            </a:r>
            <a:endParaRPr lang="en-US" sz="2000" dirty="0">
              <a:solidFill>
                <a:srgbClr val="00B050"/>
              </a:solidFill>
              <a:latin typeface="Times New Roman" pitchFamily="18" charset="0"/>
              <a:cs typeface="Times New Roman" pitchFamily="18" charset="0"/>
            </a:endParaRPr>
          </a:p>
          <a:p>
            <a:pPr marL="0" indent="0" algn="just">
              <a:lnSpc>
                <a:spcPct val="100000"/>
              </a:lnSpc>
              <a:buFont typeface="Wingdings" pitchFamily="2" charset="2"/>
              <a:buChar char="v"/>
            </a:pPr>
            <a:r>
              <a:rPr lang="en-US" sz="2000" dirty="0" smtClean="0">
                <a:latin typeface="Times New Roman" pitchFamily="18" charset="0"/>
                <a:cs typeface="Times New Roman" pitchFamily="18" charset="0"/>
                <a:sym typeface="+mn-ea"/>
              </a:rPr>
              <a:t>AI </a:t>
            </a:r>
            <a:r>
              <a:rPr lang="en-US" sz="2000" dirty="0">
                <a:latin typeface="Times New Roman" pitchFamily="18" charset="0"/>
                <a:cs typeface="Times New Roman" pitchFamily="18" charset="0"/>
                <a:sym typeface="+mn-ea"/>
              </a:rPr>
              <a:t>is helping shoppers to discover associated products with recommended size, color, or even brand.</a:t>
            </a:r>
            <a:endParaRPr lang="en-US" sz="2000" dirty="0">
              <a:latin typeface="Times New Roman" pitchFamily="18" charset="0"/>
              <a:cs typeface="Times New Roman" pitchFamily="18" charset="0"/>
            </a:endParaRPr>
          </a:p>
          <a:p>
            <a:pPr marL="0" indent="0" algn="just">
              <a:lnSpc>
                <a:spcPct val="100000"/>
              </a:lnSpc>
              <a:buNone/>
            </a:pPr>
            <a:r>
              <a:rPr lang="en-US" sz="2000" dirty="0">
                <a:solidFill>
                  <a:srgbClr val="00B050"/>
                </a:solidFill>
                <a:latin typeface="Times New Roman" pitchFamily="18" charset="0"/>
                <a:cs typeface="Times New Roman" pitchFamily="18" charset="0"/>
                <a:sym typeface="+mn-ea"/>
              </a:rPr>
              <a:t>13. AI in education:</a:t>
            </a:r>
            <a:endParaRPr lang="en-US" sz="2000" dirty="0">
              <a:solidFill>
                <a:srgbClr val="00B050"/>
              </a:solidFill>
              <a:latin typeface="Times New Roman" pitchFamily="18" charset="0"/>
              <a:cs typeface="Times New Roman" pitchFamily="18" charset="0"/>
            </a:endParaRPr>
          </a:p>
          <a:p>
            <a:pPr marL="0" indent="0" algn="just">
              <a:lnSpc>
                <a:spcPct val="100000"/>
              </a:lnSpc>
              <a:buFont typeface="Wingdings" pitchFamily="2" charset="2"/>
              <a:buChar char="v"/>
            </a:pPr>
            <a:r>
              <a:rPr lang="en-US" sz="2000" dirty="0">
                <a:latin typeface="Times New Roman" pitchFamily="18" charset="0"/>
                <a:cs typeface="Times New Roman" pitchFamily="18" charset="0"/>
                <a:sym typeface="+mn-ea"/>
              </a:rPr>
              <a:t>AI can automate grading so that the tutor can have more time to teach. AI chatbot can communicate with students as a teaching assistant.</a:t>
            </a:r>
            <a:endParaRPr lang="en-US" sz="2000" dirty="0">
              <a:latin typeface="Times New Roman" pitchFamily="18" charset="0"/>
              <a:cs typeface="Times New Roman" pitchFamily="18" charset="0"/>
            </a:endParaRPr>
          </a:p>
          <a:p>
            <a:pPr marL="0" indent="0" algn="just">
              <a:lnSpc>
                <a:spcPct val="100000"/>
              </a:lnSpc>
              <a:buFont typeface="Wingdings" pitchFamily="2" charset="2"/>
              <a:buChar char="v"/>
            </a:pPr>
            <a:r>
              <a:rPr lang="en-US" sz="2000" dirty="0">
                <a:latin typeface="Times New Roman" pitchFamily="18" charset="0"/>
                <a:cs typeface="Times New Roman" pitchFamily="18" charset="0"/>
                <a:sym typeface="+mn-ea"/>
              </a:rPr>
              <a:t>AI in the future can be work as a personal virtual tutor for students, which will be accessible easily at any time and any place.</a:t>
            </a:r>
            <a:endParaRPr lang="en-US" sz="2000" dirty="0">
              <a:latin typeface="Times New Roman" pitchFamily="18" charset="0"/>
              <a:cs typeface="Times New Roman" pitchFamily="18" charset="0"/>
            </a:endParaRPr>
          </a:p>
          <a:p>
            <a:pPr marL="0" indent="0" algn="just">
              <a:lnSpc>
                <a:spcPct val="100000"/>
              </a:lnSpc>
              <a:buNone/>
            </a:pPr>
            <a:r>
              <a:rPr lang="en-US" sz="2000" dirty="0" smtClean="0">
                <a:solidFill>
                  <a:srgbClr val="00B050"/>
                </a:solidFill>
                <a:latin typeface="Times New Roman" pitchFamily="18" charset="0"/>
                <a:ea typeface="Microsoft Sans Serif" panose="020B0604020202020204" pitchFamily="34" charset="0"/>
                <a:cs typeface="Times New Roman" pitchFamily="18" charset="0"/>
              </a:rPr>
              <a:t>14. Spam </a:t>
            </a:r>
            <a:r>
              <a:rPr lang="en-US" sz="2000" dirty="0">
                <a:solidFill>
                  <a:srgbClr val="00B050"/>
                </a:solidFill>
                <a:latin typeface="Times New Roman" pitchFamily="18" charset="0"/>
                <a:ea typeface="Microsoft Sans Serif" panose="020B0604020202020204" pitchFamily="34" charset="0"/>
                <a:cs typeface="Times New Roman" pitchFamily="18" charset="0"/>
              </a:rPr>
              <a:t>fighting: </a:t>
            </a:r>
            <a:endParaRPr lang="en-US" sz="2000" dirty="0" smtClean="0">
              <a:solidFill>
                <a:srgbClr val="00B050"/>
              </a:solidFill>
              <a:latin typeface="Times New Roman" pitchFamily="18" charset="0"/>
              <a:ea typeface="Microsoft Sans Serif" panose="020B0604020202020204" pitchFamily="34" charset="0"/>
              <a:cs typeface="Times New Roman" pitchFamily="18" charset="0"/>
            </a:endParaRPr>
          </a:p>
          <a:p>
            <a:pPr marL="0" indent="0" algn="just">
              <a:lnSpc>
                <a:spcPct val="10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Each </a:t>
            </a:r>
            <a:r>
              <a:rPr lang="en-US" sz="2000" dirty="0">
                <a:latin typeface="Times New Roman" pitchFamily="18" charset="0"/>
                <a:ea typeface="Microsoft Sans Serif" panose="020B0604020202020204" pitchFamily="34" charset="0"/>
                <a:cs typeface="Times New Roman" pitchFamily="18" charset="0"/>
              </a:rPr>
              <a:t>day, learning algorithms classify over a billion messages as spam, saving the recipient from having to waste time deleting what, for many users, could comprise 80% or 90% of all messages, if not classified away by algorithms. </a:t>
            </a:r>
            <a:endParaRPr lang="en-US" sz="2000" dirty="0" smtClean="0">
              <a:latin typeface="Times New Roman" pitchFamily="18" charset="0"/>
              <a:ea typeface="Microsoft Sans Serif" panose="020B0604020202020204" pitchFamily="34" charset="0"/>
              <a:cs typeface="Times New Roman" pitchFamily="18" charset="0"/>
            </a:endParaRPr>
          </a:p>
          <a:p>
            <a:pPr marL="0" indent="0" algn="just">
              <a:lnSpc>
                <a:spcPct val="100000"/>
              </a:lnSpc>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Because </a:t>
            </a:r>
            <a:r>
              <a:rPr lang="en-US" sz="2000" dirty="0">
                <a:latin typeface="Times New Roman" pitchFamily="18" charset="0"/>
                <a:ea typeface="Microsoft Sans Serif" panose="020B0604020202020204" pitchFamily="34" charset="0"/>
                <a:cs typeface="Times New Roman" pitchFamily="18" charset="0"/>
              </a:rPr>
              <a:t>the spammers are continually updating their tactics, it is difficult for a static programmed approach to keep up, and learning algorithms work best (</a:t>
            </a:r>
            <a:r>
              <a:rPr lang="en-US" sz="2000" dirty="0" err="1">
                <a:latin typeface="Times New Roman" pitchFamily="18" charset="0"/>
                <a:ea typeface="Microsoft Sans Serif" panose="020B0604020202020204" pitchFamily="34" charset="0"/>
                <a:cs typeface="Times New Roman" pitchFamily="18" charset="0"/>
              </a:rPr>
              <a:t>Sahami</a:t>
            </a:r>
            <a:r>
              <a:rPr lang="en-US" sz="2000" dirty="0">
                <a:latin typeface="Times New Roman" pitchFamily="18" charset="0"/>
                <a:ea typeface="Microsoft Sans Serif" panose="020B0604020202020204" pitchFamily="34" charset="0"/>
                <a:cs typeface="Times New Roman" pitchFamily="18" charset="0"/>
              </a:rPr>
              <a:t> et al., 1998; Goodman and Heckerman, 2004</a:t>
            </a:r>
            <a:r>
              <a:rPr lang="en-US" sz="2000" dirty="0" smtClean="0">
                <a:latin typeface="Times New Roman" pitchFamily="18" charset="0"/>
                <a:ea typeface="Microsoft Sans Serif" panose="020B0604020202020204" pitchFamily="34" charset="0"/>
                <a:cs typeface="Times New Roman" pitchFamily="18" charset="0"/>
              </a:rPr>
              <a:t>).</a:t>
            </a:r>
          </a:p>
          <a:p>
            <a:pPr marL="0" indent="0" algn="just">
              <a:buNone/>
            </a:pPr>
            <a:r>
              <a:rPr lang="en-US" sz="2000" dirty="0" smtClean="0">
                <a:solidFill>
                  <a:srgbClr val="00B050"/>
                </a:solidFill>
                <a:latin typeface="Times New Roman" pitchFamily="18" charset="0"/>
                <a:ea typeface="Microsoft Sans Serif" panose="020B0604020202020204" pitchFamily="34" charset="0"/>
                <a:cs typeface="Times New Roman" pitchFamily="18" charset="0"/>
              </a:rPr>
              <a:t>15.Machine Translation </a:t>
            </a:r>
          </a:p>
          <a:p>
            <a:pPr marL="0" indent="0" algn="just">
              <a:buFont typeface="Wingdings" pitchFamily="2" charset="2"/>
              <a:buChar char="v"/>
            </a:pPr>
            <a:r>
              <a:rPr lang="en-US" sz="2000" dirty="0" smtClean="0">
                <a:latin typeface="Times New Roman" pitchFamily="18" charset="0"/>
                <a:ea typeface="Microsoft Sans Serif" panose="020B0604020202020204" pitchFamily="34" charset="0"/>
                <a:cs typeface="Times New Roman" pitchFamily="18" charset="0"/>
              </a:rPr>
              <a:t>A computer program automatically translates from Arabic to English, allowing an English speaker to see the headline “</a:t>
            </a:r>
            <a:r>
              <a:rPr lang="en-US" sz="2000" dirty="0" err="1" smtClean="0">
                <a:latin typeface="Times New Roman" pitchFamily="18" charset="0"/>
                <a:ea typeface="Microsoft Sans Serif" panose="020B0604020202020204" pitchFamily="34" charset="0"/>
                <a:cs typeface="Times New Roman" pitchFamily="18" charset="0"/>
              </a:rPr>
              <a:t>Ardogan</a:t>
            </a:r>
            <a:r>
              <a:rPr lang="en-US" sz="2000" dirty="0" smtClean="0">
                <a:latin typeface="Times New Roman" pitchFamily="18" charset="0"/>
                <a:ea typeface="Microsoft Sans Serif" panose="020B0604020202020204" pitchFamily="34" charset="0"/>
                <a:cs typeface="Times New Roman" pitchFamily="18" charset="0"/>
              </a:rPr>
              <a:t> Confirms That Turkey Would Not Accept Any Pressure, Urging Them to Recognize Cyprus.” </a:t>
            </a:r>
          </a:p>
          <a:p>
            <a:pPr marL="0" indent="0">
              <a:buNone/>
            </a:pPr>
            <a:endParaRPr lang="en-IN" sz="2300" dirty="0">
              <a:latin typeface="Times New Roman" pitchFamily="18" charset="0"/>
              <a:cs typeface="Times New Roman" pitchFamily="18" charset="0"/>
            </a:endParaRPr>
          </a:p>
        </p:txBody>
      </p:sp>
    </p:spTree>
    <p:extLst>
      <p:ext uri="{BB962C8B-B14F-4D97-AF65-F5344CB8AC3E}">
        <p14:creationId xmlns:p14="http://schemas.microsoft.com/office/powerpoint/2010/main" val="4200561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388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987" y="496389"/>
            <a:ext cx="10785523" cy="4144191"/>
          </a:xfrm>
          <a:prstGeom prst="rect">
            <a:avLst/>
          </a:prstGeom>
        </p:spPr>
      </p:pic>
      <p:pic>
        <p:nvPicPr>
          <p:cNvPr id="3" name="Picture 2"/>
          <p:cNvPicPr>
            <a:picLocks noChangeAspect="1"/>
          </p:cNvPicPr>
          <p:nvPr/>
        </p:nvPicPr>
        <p:blipFill rotWithShape="1">
          <a:blip r:embed="rId2"/>
          <a:srcRect t="63861" b="12201"/>
          <a:stretch/>
        </p:blipFill>
        <p:spPr>
          <a:xfrm>
            <a:off x="914986" y="1598012"/>
            <a:ext cx="10785523" cy="992037"/>
          </a:xfrm>
          <a:prstGeom prst="rect">
            <a:avLst/>
          </a:prstGeom>
        </p:spPr>
      </p:pic>
      <p:pic>
        <p:nvPicPr>
          <p:cNvPr id="5" name="Picture 4"/>
          <p:cNvPicPr>
            <a:picLocks noChangeAspect="1"/>
          </p:cNvPicPr>
          <p:nvPr/>
        </p:nvPicPr>
        <p:blipFill rotWithShape="1">
          <a:blip r:embed="rId2"/>
          <a:srcRect t="27321" b="53528"/>
          <a:stretch/>
        </p:blipFill>
        <p:spPr>
          <a:xfrm>
            <a:off x="914985" y="3157266"/>
            <a:ext cx="10785523" cy="966160"/>
          </a:xfrm>
          <a:prstGeom prst="rect">
            <a:avLst/>
          </a:prstGeom>
        </p:spPr>
      </p:pic>
    </p:spTree>
    <p:extLst>
      <p:ext uri="{BB962C8B-B14F-4D97-AF65-F5344CB8AC3E}">
        <p14:creationId xmlns:p14="http://schemas.microsoft.com/office/powerpoint/2010/main" val="3267942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GB" sz="3200" kern="0" dirty="0">
                <a:latin typeface="Arial Unicode MS"/>
              </a:rPr>
              <a:t>Introduction</a:t>
            </a:r>
            <a:endParaRPr lang="en-US" sz="3200" kern="0" dirty="0">
              <a:latin typeface="Arial Unicode MS"/>
            </a:endParaRPr>
          </a:p>
        </p:txBody>
      </p:sp>
      <p:sp>
        <p:nvSpPr>
          <p:cNvPr id="3" name="Content Placeholder 2"/>
          <p:cNvSpPr>
            <a:spLocks noGrp="1"/>
          </p:cNvSpPr>
          <p:nvPr>
            <p:ph idx="1"/>
          </p:nvPr>
        </p:nvSpPr>
        <p:spPr/>
        <p:txBody>
          <a:bodyPr/>
          <a:lstStyle/>
          <a:p>
            <a:pPr eaLnBrk="1" hangingPunct="1">
              <a:lnSpc>
                <a:spcPct val="150000"/>
              </a:lnSpc>
              <a:buSzPct val="120000"/>
              <a:defRPr/>
            </a:pPr>
            <a:r>
              <a:rPr lang="en-GB" sz="2400" kern="0" dirty="0">
                <a:solidFill>
                  <a:srgbClr val="000000"/>
                </a:solidFill>
                <a:latin typeface="Arial Unicode MS"/>
              </a:rPr>
              <a:t>What is AI?</a:t>
            </a:r>
          </a:p>
          <a:p>
            <a:pPr eaLnBrk="1" hangingPunct="1">
              <a:lnSpc>
                <a:spcPct val="150000"/>
              </a:lnSpc>
              <a:buSzPct val="120000"/>
              <a:defRPr/>
            </a:pPr>
            <a:r>
              <a:rPr lang="en-GB" sz="2400" kern="0" dirty="0">
                <a:solidFill>
                  <a:srgbClr val="000000"/>
                </a:solidFill>
                <a:latin typeface="Arial Unicode MS"/>
              </a:rPr>
              <a:t>The foundations of AI</a:t>
            </a:r>
          </a:p>
          <a:p>
            <a:pPr eaLnBrk="1" hangingPunct="1">
              <a:lnSpc>
                <a:spcPct val="150000"/>
              </a:lnSpc>
              <a:buSzPct val="120000"/>
              <a:defRPr/>
            </a:pPr>
            <a:r>
              <a:rPr lang="en-GB" sz="2400" kern="0" dirty="0">
                <a:solidFill>
                  <a:srgbClr val="000000"/>
                </a:solidFill>
                <a:latin typeface="Arial Unicode MS"/>
              </a:rPr>
              <a:t>A brief history of AI</a:t>
            </a:r>
          </a:p>
          <a:p>
            <a:pPr eaLnBrk="1" hangingPunct="1">
              <a:lnSpc>
                <a:spcPct val="150000"/>
              </a:lnSpc>
              <a:buSzPct val="120000"/>
              <a:defRPr/>
            </a:pPr>
            <a:r>
              <a:rPr lang="en-GB" sz="2400" kern="0" dirty="0">
                <a:solidFill>
                  <a:srgbClr val="000000"/>
                </a:solidFill>
                <a:latin typeface="Arial Unicode MS"/>
              </a:rPr>
              <a:t>The state of the art</a:t>
            </a:r>
          </a:p>
          <a:p>
            <a:pPr eaLnBrk="1" hangingPunct="1">
              <a:lnSpc>
                <a:spcPct val="150000"/>
              </a:lnSpc>
              <a:buSzPct val="120000"/>
              <a:defRPr/>
            </a:pPr>
            <a:r>
              <a:rPr lang="en-GB" sz="2400" kern="0" dirty="0">
                <a:solidFill>
                  <a:srgbClr val="000000"/>
                </a:solidFill>
                <a:latin typeface="Arial Unicode MS"/>
              </a:rPr>
              <a:t>Introductory problems</a:t>
            </a:r>
          </a:p>
          <a:p>
            <a:pPr marL="0" indent="0">
              <a:buNone/>
              <a:defRPr/>
            </a:pPr>
            <a:endParaRPr lang="en-US" dirty="0" smtClean="0"/>
          </a:p>
        </p:txBody>
      </p:sp>
    </p:spTree>
    <p:extLst>
      <p:ext uri="{BB962C8B-B14F-4D97-AF65-F5344CB8AC3E}">
        <p14:creationId xmlns:p14="http://schemas.microsoft.com/office/powerpoint/2010/main" val="1729963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6288"/>
            <a:ext cx="7456714" cy="438558"/>
          </a:xfrm>
        </p:spPr>
        <p:txBody>
          <a:bodyPr>
            <a:normAutofit fontScale="90000"/>
          </a:bodyPr>
          <a:lstStyle/>
          <a:p>
            <a:r>
              <a:rPr lang="en-US" dirty="0"/>
              <a:t>What is Artificial Intelligence?</a:t>
            </a:r>
            <a:br>
              <a:rPr lang="en-US" dirty="0"/>
            </a:br>
            <a:endParaRPr lang="en-US" dirty="0"/>
          </a:p>
        </p:txBody>
      </p:sp>
      <p:sp>
        <p:nvSpPr>
          <p:cNvPr id="3" name="Content Placeholder 2"/>
          <p:cNvSpPr>
            <a:spLocks noGrp="1"/>
          </p:cNvSpPr>
          <p:nvPr>
            <p:ph idx="1"/>
          </p:nvPr>
        </p:nvSpPr>
        <p:spPr>
          <a:xfrm>
            <a:off x="838200" y="4624217"/>
            <a:ext cx="10515600" cy="1552745"/>
          </a:xfrm>
        </p:spPr>
        <p:txBody>
          <a:bodyPr>
            <a:normAutofit/>
          </a:bodyPr>
          <a:lstStyle/>
          <a:p>
            <a:r>
              <a:rPr lang="en-US" sz="2400" dirty="0"/>
              <a:t>Artificial Intelligence is composed of two words </a:t>
            </a:r>
            <a:r>
              <a:rPr lang="en-US" sz="2400" b="1" dirty="0"/>
              <a:t>Artificial</a:t>
            </a:r>
            <a:r>
              <a:rPr lang="en-US" sz="2400" dirty="0"/>
              <a:t> and </a:t>
            </a:r>
            <a:r>
              <a:rPr lang="en-US" sz="2400" b="1" dirty="0"/>
              <a:t>Intelligence</a:t>
            </a:r>
            <a:r>
              <a:rPr lang="en-US" sz="2400" dirty="0"/>
              <a:t>, where Artificial defines </a:t>
            </a:r>
            <a:r>
              <a:rPr lang="en-US" sz="2400" i="1" dirty="0"/>
              <a:t>"</a:t>
            </a:r>
            <a:r>
              <a:rPr lang="en-US" sz="2400" b="1" i="1" dirty="0">
                <a:solidFill>
                  <a:srgbClr val="FF0000"/>
                </a:solidFill>
              </a:rPr>
              <a:t>man-made</a:t>
            </a:r>
            <a:r>
              <a:rPr lang="en-US" sz="2400" i="1" dirty="0"/>
              <a:t>,"</a:t>
            </a:r>
            <a:r>
              <a:rPr lang="en-US" sz="2400" dirty="0"/>
              <a:t> and intelligence defines </a:t>
            </a:r>
            <a:r>
              <a:rPr lang="en-US" sz="2400" i="1" dirty="0"/>
              <a:t>"</a:t>
            </a:r>
            <a:r>
              <a:rPr lang="en-US" sz="2400" b="1" i="1" dirty="0">
                <a:solidFill>
                  <a:srgbClr val="FF0000"/>
                </a:solidFill>
              </a:rPr>
              <a:t>thinking power</a:t>
            </a:r>
            <a:r>
              <a:rPr lang="en-US" sz="2400" i="1" dirty="0"/>
              <a:t>"</a:t>
            </a:r>
            <a:r>
              <a:rPr lang="en-US" sz="2400" dirty="0"/>
              <a:t>, hence AI means </a:t>
            </a:r>
            <a:r>
              <a:rPr lang="en-US" sz="2400" i="1" dirty="0"/>
              <a:t>"</a:t>
            </a:r>
            <a:r>
              <a:rPr lang="en-US" sz="2400" b="1" i="1" dirty="0">
                <a:solidFill>
                  <a:srgbClr val="FF0000"/>
                </a:solidFill>
              </a:rPr>
              <a:t>a man-made thinking power</a:t>
            </a:r>
            <a:r>
              <a:rPr lang="en-US" sz="2400" i="1" dirty="0"/>
              <a:t>."</a:t>
            </a:r>
            <a:endParaRPr lang="en-US" sz="2400" dirty="0"/>
          </a:p>
        </p:txBody>
      </p:sp>
      <p:sp>
        <p:nvSpPr>
          <p:cNvPr id="4" name="TextBox 3"/>
          <p:cNvSpPr txBox="1"/>
          <p:nvPr/>
        </p:nvSpPr>
        <p:spPr>
          <a:xfrm>
            <a:off x="4428309" y="1690688"/>
            <a:ext cx="3409405" cy="584775"/>
          </a:xfrm>
          <a:prstGeom prst="rect">
            <a:avLst/>
          </a:prstGeom>
          <a:noFill/>
        </p:spPr>
        <p:txBody>
          <a:bodyPr wrap="square" rtlCol="0">
            <a:spAutoFit/>
          </a:bodyPr>
          <a:lstStyle/>
          <a:p>
            <a:r>
              <a:rPr lang="en-US" sz="3200" dirty="0" smtClean="0"/>
              <a:t>Intelligence</a:t>
            </a:r>
            <a:endParaRPr lang="en-US" sz="3200" dirty="0"/>
          </a:p>
        </p:txBody>
      </p:sp>
      <p:sp>
        <p:nvSpPr>
          <p:cNvPr id="6" name="TextBox 5"/>
          <p:cNvSpPr txBox="1"/>
          <p:nvPr/>
        </p:nvSpPr>
        <p:spPr>
          <a:xfrm>
            <a:off x="2220686" y="3095897"/>
            <a:ext cx="2795451" cy="707886"/>
          </a:xfrm>
          <a:prstGeom prst="rect">
            <a:avLst/>
          </a:prstGeom>
          <a:noFill/>
        </p:spPr>
        <p:txBody>
          <a:bodyPr wrap="square" rtlCol="0">
            <a:spAutoFit/>
          </a:bodyPr>
          <a:lstStyle/>
          <a:p>
            <a:r>
              <a:rPr lang="en-US" sz="2000" b="1" dirty="0" smtClean="0"/>
              <a:t>Natural Intelligence</a:t>
            </a:r>
          </a:p>
          <a:p>
            <a:r>
              <a:rPr lang="en-US" sz="2000" b="1" dirty="0" smtClean="0"/>
              <a:t>(Human)</a:t>
            </a:r>
            <a:endParaRPr lang="en-US" sz="2000" b="1" dirty="0"/>
          </a:p>
        </p:txBody>
      </p:sp>
      <p:sp>
        <p:nvSpPr>
          <p:cNvPr id="7" name="TextBox 6"/>
          <p:cNvSpPr txBox="1"/>
          <p:nvPr/>
        </p:nvSpPr>
        <p:spPr>
          <a:xfrm>
            <a:off x="6413863" y="3095897"/>
            <a:ext cx="2508068" cy="707886"/>
          </a:xfrm>
          <a:prstGeom prst="rect">
            <a:avLst/>
          </a:prstGeom>
          <a:noFill/>
        </p:spPr>
        <p:txBody>
          <a:bodyPr wrap="square" rtlCol="0">
            <a:spAutoFit/>
          </a:bodyPr>
          <a:lstStyle/>
          <a:p>
            <a:r>
              <a:rPr lang="en-US" sz="2000" b="1" dirty="0" smtClean="0"/>
              <a:t>Artificial Intelligence</a:t>
            </a:r>
          </a:p>
          <a:p>
            <a:r>
              <a:rPr lang="en-US" sz="2000" b="1" dirty="0" smtClean="0"/>
              <a:t>(Machine/Device)</a:t>
            </a:r>
            <a:endParaRPr lang="en-US" sz="2000" b="1" dirty="0"/>
          </a:p>
        </p:txBody>
      </p:sp>
      <p:cxnSp>
        <p:nvCxnSpPr>
          <p:cNvPr id="9" name="Straight Arrow Connector 8"/>
          <p:cNvCxnSpPr/>
          <p:nvPr/>
        </p:nvCxnSpPr>
        <p:spPr>
          <a:xfrm flipH="1">
            <a:off x="3801291" y="2275463"/>
            <a:ext cx="966652" cy="82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p:cNvCxnSpPr>
          <p:nvPr/>
        </p:nvCxnSpPr>
        <p:spPr>
          <a:xfrm>
            <a:off x="6191794" y="2275463"/>
            <a:ext cx="914400" cy="9144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8639447" y="184925"/>
            <a:ext cx="2838450" cy="2686050"/>
          </a:xfrm>
          <a:prstGeom prst="rect">
            <a:avLst/>
          </a:prstGeom>
        </p:spPr>
      </p:pic>
    </p:spTree>
    <p:extLst>
      <p:ext uri="{BB962C8B-B14F-4D97-AF65-F5344CB8AC3E}">
        <p14:creationId xmlns:p14="http://schemas.microsoft.com/office/powerpoint/2010/main" val="199948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defRPr/>
            </a:pPr>
            <a:r>
              <a:rPr lang="en-US" sz="3200" kern="0" dirty="0">
                <a:latin typeface="Arial Unicode MS"/>
              </a:rPr>
              <a:t>What is Artificial Intelligence?</a:t>
            </a:r>
            <a:endParaRPr lang="en-US" sz="3200" dirty="0"/>
          </a:p>
        </p:txBody>
      </p:sp>
      <p:sp>
        <p:nvSpPr>
          <p:cNvPr id="221187" name="Rectangle 3"/>
          <p:cNvSpPr>
            <a:spLocks noGrp="1" noChangeArrowheads="1"/>
          </p:cNvSpPr>
          <p:nvPr>
            <p:ph type="body" idx="1"/>
          </p:nvPr>
        </p:nvSpPr>
        <p:spPr/>
        <p:txBody>
          <a:bodyPr/>
          <a:lstStyle/>
          <a:p>
            <a:pPr>
              <a:defRPr/>
            </a:pPr>
            <a:r>
              <a:rPr lang="en-US" sz="2400" kern="0" dirty="0">
                <a:solidFill>
                  <a:srgbClr val="00B0F0"/>
                </a:solidFill>
                <a:latin typeface="Arial Unicode MS"/>
              </a:rPr>
              <a:t>It is the study of how to make computers do things which, at the moment, people do better.</a:t>
            </a:r>
          </a:p>
          <a:p>
            <a:pPr>
              <a:defRPr/>
            </a:pPr>
            <a:r>
              <a:rPr lang="en-US" sz="2400" kern="0" dirty="0">
                <a:solidFill>
                  <a:srgbClr val="000099"/>
                </a:solidFill>
                <a:latin typeface="Arial Unicode MS"/>
              </a:rPr>
              <a:t>In other words, it can be defined as the study of making of computer with the ability to mimic or duplicate the human brain functions.</a:t>
            </a:r>
          </a:p>
          <a:p>
            <a:pPr marL="0" indent="0" algn="just">
              <a:buNone/>
              <a:defRPr/>
            </a:pPr>
            <a:r>
              <a:rPr lang="en-US" sz="2000" dirty="0"/>
              <a:t>John McCarthy coined the term in 1956, at </a:t>
            </a:r>
          </a:p>
          <a:p>
            <a:pPr marL="0" indent="0" algn="just">
              <a:buNone/>
              <a:defRPr/>
            </a:pPr>
            <a:r>
              <a:rPr lang="en-US" sz="2000" dirty="0"/>
              <a:t>Massachusetts Institute of Technology, </a:t>
            </a:r>
          </a:p>
          <a:p>
            <a:pPr marL="0" indent="0" algn="just">
              <a:buNone/>
              <a:defRPr/>
            </a:pPr>
            <a:r>
              <a:rPr lang="en-US" sz="2000" dirty="0"/>
              <a:t>defines it as "the science and engineering of </a:t>
            </a:r>
          </a:p>
          <a:p>
            <a:pPr marL="0" indent="0" algn="just">
              <a:buNone/>
              <a:defRPr/>
            </a:pPr>
            <a:r>
              <a:rPr lang="en-US" sz="2000" dirty="0"/>
              <a:t>making intelligent machines</a:t>
            </a:r>
            <a:r>
              <a:rPr lang="en-US" sz="2400" dirty="0"/>
              <a:t>”</a:t>
            </a:r>
          </a:p>
          <a:p>
            <a:pPr>
              <a:defRPr/>
            </a:pPr>
            <a:endParaRPr lang="en-US" sz="2400" kern="0" dirty="0">
              <a:solidFill>
                <a:srgbClr val="000000"/>
              </a:solidFill>
              <a:latin typeface="Arial Unicode MS"/>
            </a:endParaRPr>
          </a:p>
        </p:txBody>
      </p:sp>
      <p:pic>
        <p:nvPicPr>
          <p:cNvPr id="8197" name="Picture 2" descr="File:John McCarthy Stanfo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361" y="3294017"/>
            <a:ext cx="27527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341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GB" altLang="en-US" sz="3200" dirty="0">
                <a:solidFill>
                  <a:schemeClr val="bg1"/>
                </a:solidFill>
              </a:rPr>
              <a:t>What is AI?</a:t>
            </a:r>
            <a:endParaRPr lang="en-US" altLang="en-US" sz="3200" dirty="0"/>
          </a:p>
        </p:txBody>
      </p:sp>
      <p:sp>
        <p:nvSpPr>
          <p:cNvPr id="3" name="Content Placeholder 2"/>
          <p:cNvSpPr>
            <a:spLocks noGrp="1"/>
          </p:cNvSpPr>
          <p:nvPr>
            <p:ph idx="1"/>
          </p:nvPr>
        </p:nvSpPr>
        <p:spPr>
          <a:xfrm>
            <a:off x="653143" y="365125"/>
            <a:ext cx="10700657" cy="5807075"/>
          </a:xfrm>
        </p:spPr>
        <p:txBody>
          <a:bodyPr/>
          <a:lstStyle/>
          <a:p>
            <a:pPr marL="0" indent="0">
              <a:buClr>
                <a:srgbClr val="000000"/>
              </a:buClr>
              <a:buSzPct val="120000"/>
              <a:buNone/>
              <a:defRPr/>
            </a:pPr>
            <a:r>
              <a:rPr lang="en-GB" sz="2400" kern="0" dirty="0">
                <a:solidFill>
                  <a:srgbClr val="6600FF"/>
                </a:solidFill>
                <a:latin typeface="Arial Unicode MS"/>
              </a:rPr>
              <a:t>			AI = Artificial + Intelligence </a:t>
            </a:r>
          </a:p>
          <a:p>
            <a:pPr marL="0" indent="0">
              <a:buNone/>
              <a:defRPr/>
            </a:pPr>
            <a:endParaRPr lang="en-US" dirty="0" smtClean="0"/>
          </a:p>
          <a:p>
            <a:pPr marL="0" indent="0">
              <a:buNone/>
              <a:defRPr/>
            </a:pPr>
            <a:endParaRPr lang="en-US" dirty="0" smtClean="0"/>
          </a:p>
          <a:p>
            <a:pPr eaLnBrk="1" hangingPunct="1">
              <a:buClr>
                <a:srgbClr val="000000"/>
              </a:buClr>
              <a:buSzPct val="120000"/>
              <a:defRPr/>
            </a:pPr>
            <a:r>
              <a:rPr lang="en-GB" sz="2000" kern="0" dirty="0">
                <a:solidFill>
                  <a:srgbClr val="6600FF"/>
                </a:solidFill>
                <a:latin typeface="Arial Unicode MS"/>
              </a:rPr>
              <a:t>Intelligence</a:t>
            </a:r>
            <a:r>
              <a:rPr lang="en-GB" sz="2000" kern="0" dirty="0">
                <a:solidFill>
                  <a:srgbClr val="000000"/>
                </a:solidFill>
                <a:latin typeface="Arial Unicode MS"/>
              </a:rPr>
              <a:t>: “ability to learn, understand and think” (Oxford dictionary)</a:t>
            </a:r>
          </a:p>
          <a:p>
            <a:pPr>
              <a:defRPr/>
            </a:pPr>
            <a:r>
              <a:rPr lang="en-IN" sz="2000" kern="0" dirty="0">
                <a:solidFill>
                  <a:srgbClr val="6600FF"/>
                </a:solidFill>
                <a:latin typeface="Arial Unicode MS"/>
              </a:rPr>
              <a:t>Definition of AI:</a:t>
            </a:r>
          </a:p>
          <a:p>
            <a:pPr>
              <a:buFontTx/>
              <a:buNone/>
              <a:defRPr/>
            </a:pPr>
            <a:r>
              <a:rPr lang="en-US" sz="2000" kern="0" dirty="0">
                <a:solidFill>
                  <a:srgbClr val="000000"/>
                </a:solidFill>
                <a:latin typeface="Arial Unicode MS"/>
              </a:rPr>
              <a:t>		</a:t>
            </a:r>
            <a:r>
              <a:rPr lang="en-IN" sz="2000" kern="0" dirty="0">
                <a:solidFill>
                  <a:srgbClr val="000000"/>
                </a:solidFill>
                <a:latin typeface="Arial Unicode MS"/>
              </a:rPr>
              <a:t>AI is a study which makes the computers to do things which are, 	at the moment, at the hands of human beings.</a:t>
            </a:r>
            <a:endParaRPr lang="en-US" sz="2000" kern="0" dirty="0">
              <a:solidFill>
                <a:srgbClr val="000000"/>
              </a:solidFill>
              <a:latin typeface="Arial Unicode MS"/>
            </a:endParaRPr>
          </a:p>
          <a:p>
            <a:pPr marL="0" indent="0">
              <a:buNone/>
              <a:defRPr/>
            </a:pPr>
            <a:endParaRPr lang="en-US" sz="2000" dirty="0"/>
          </a:p>
        </p:txBody>
      </p:sp>
      <p:cxnSp>
        <p:nvCxnSpPr>
          <p:cNvPr id="5" name="Straight Arrow Connector 4"/>
          <p:cNvCxnSpPr/>
          <p:nvPr/>
        </p:nvCxnSpPr>
        <p:spPr>
          <a:xfrm flipH="1">
            <a:off x="4140926" y="775493"/>
            <a:ext cx="647700" cy="50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22" name="TextBox 5"/>
          <p:cNvSpPr txBox="1">
            <a:spLocks noChangeArrowheads="1"/>
          </p:cNvSpPr>
          <p:nvPr/>
        </p:nvSpPr>
        <p:spPr bwMode="auto">
          <a:xfrm>
            <a:off x="3140007" y="1269915"/>
            <a:ext cx="3297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rgbClr val="A50021"/>
                </a:solidFill>
                <a:latin typeface="Times New Roman" panose="02020603050405020304" pitchFamily="18" charset="0"/>
              </a:rPr>
              <a:t>Unnatural/simulated</a:t>
            </a:r>
          </a:p>
        </p:txBody>
      </p:sp>
      <p:cxnSp>
        <p:nvCxnSpPr>
          <p:cNvPr id="9223" name="Straight Arrow Connector 6"/>
          <p:cNvCxnSpPr>
            <a:cxnSpLocks noChangeShapeType="1"/>
          </p:cNvCxnSpPr>
          <p:nvPr/>
        </p:nvCxnSpPr>
        <p:spPr bwMode="auto">
          <a:xfrm>
            <a:off x="6096000" y="780664"/>
            <a:ext cx="792162" cy="504825"/>
          </a:xfrm>
          <a:prstGeom prst="straightConnector1">
            <a:avLst/>
          </a:prstGeom>
          <a:noFill/>
          <a:ln w="9525" algn="ctr">
            <a:solidFill>
              <a:srgbClr val="00CC98"/>
            </a:solidFill>
            <a:round/>
            <a:headEnd/>
            <a:tailEnd type="triangle" w="med" len="med"/>
          </a:ln>
          <a:extLst>
            <a:ext uri="{909E8E84-426E-40DD-AFC4-6F175D3DCCD1}">
              <a14:hiddenFill xmlns:a14="http://schemas.microsoft.com/office/drawing/2010/main">
                <a:noFill/>
              </a14:hiddenFill>
            </a:ext>
          </a:extLst>
        </p:spPr>
      </p:cxnSp>
      <p:sp>
        <p:nvSpPr>
          <p:cNvPr id="9224" name="TextBox 7"/>
          <p:cNvSpPr txBox="1">
            <a:spLocks noChangeArrowheads="1"/>
          </p:cNvSpPr>
          <p:nvPr/>
        </p:nvSpPr>
        <p:spPr bwMode="auto">
          <a:xfrm>
            <a:off x="6435759" y="1315755"/>
            <a:ext cx="34290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b="1" dirty="0">
                <a:solidFill>
                  <a:srgbClr val="0000FF"/>
                </a:solidFill>
                <a:latin typeface="Times New Roman" panose="02020603050405020304" pitchFamily="18" charset="0"/>
              </a:rPr>
              <a:t>Ability to understand Think &amp; learn</a:t>
            </a:r>
          </a:p>
          <a:p>
            <a:pPr algn="ctr" eaLnBrk="1" hangingPunct="1">
              <a:spcBef>
                <a:spcPct val="0"/>
              </a:spcBef>
              <a:buFontTx/>
              <a:buNone/>
            </a:pPr>
            <a:endParaRPr lang="en-US" altLang="en-US" sz="2400" dirty="0">
              <a:latin typeface="Times New Roman" panose="02020603050405020304" pitchFamily="18" charset="0"/>
            </a:endParaRPr>
          </a:p>
        </p:txBody>
      </p:sp>
      <p:pic>
        <p:nvPicPr>
          <p:cNvPr id="9225" name="Picture 8" descr="Components of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524" y="3434149"/>
            <a:ext cx="5715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66624" y="3597089"/>
            <a:ext cx="2573383" cy="1169551"/>
          </a:xfrm>
          <a:prstGeom prst="rect">
            <a:avLst/>
          </a:prstGeom>
          <a:noFill/>
        </p:spPr>
        <p:txBody>
          <a:bodyPr wrap="square" rtlCol="0">
            <a:spAutoFit/>
          </a:bodyPr>
          <a:lstStyle/>
          <a:p>
            <a:r>
              <a:rPr lang="en-US" sz="1400" b="1" dirty="0"/>
              <a:t>Reasoning</a:t>
            </a:r>
            <a:r>
              <a:rPr lang="en-US" sz="1400" dirty="0"/>
              <a:t> − It is the set of processes that enables us to provide basis for judgement, making decisions, and prediction.</a:t>
            </a:r>
          </a:p>
        </p:txBody>
      </p:sp>
      <p:sp>
        <p:nvSpPr>
          <p:cNvPr id="8" name="TextBox 7"/>
          <p:cNvSpPr txBox="1"/>
          <p:nvPr/>
        </p:nvSpPr>
        <p:spPr>
          <a:xfrm>
            <a:off x="532357" y="4841926"/>
            <a:ext cx="2913016" cy="1384995"/>
          </a:xfrm>
          <a:prstGeom prst="rect">
            <a:avLst/>
          </a:prstGeom>
          <a:noFill/>
        </p:spPr>
        <p:txBody>
          <a:bodyPr wrap="square" rtlCol="0">
            <a:spAutoFit/>
          </a:bodyPr>
          <a:lstStyle/>
          <a:p>
            <a:r>
              <a:rPr lang="en-US" sz="1400" b="1" dirty="0">
                <a:solidFill>
                  <a:srgbClr val="FF0000"/>
                </a:solidFill>
              </a:rPr>
              <a:t>Learning − It is the activity of gaining knowledge or skill by studying, </a:t>
            </a:r>
            <a:r>
              <a:rPr lang="en-US" sz="1400" b="1" dirty="0" smtClean="0">
                <a:solidFill>
                  <a:srgbClr val="FF0000"/>
                </a:solidFill>
              </a:rPr>
              <a:t>practicing, </a:t>
            </a:r>
            <a:r>
              <a:rPr lang="en-US" sz="1400" b="1" dirty="0">
                <a:solidFill>
                  <a:srgbClr val="FF0000"/>
                </a:solidFill>
              </a:rPr>
              <a:t>being taught, or experiencing something. Learning enhances the awareness of the subjects of the study.</a:t>
            </a:r>
          </a:p>
        </p:txBody>
      </p:sp>
      <p:sp>
        <p:nvSpPr>
          <p:cNvPr id="10" name="TextBox 9"/>
          <p:cNvSpPr txBox="1"/>
          <p:nvPr/>
        </p:nvSpPr>
        <p:spPr>
          <a:xfrm>
            <a:off x="4701109" y="5534423"/>
            <a:ext cx="3581944" cy="923330"/>
          </a:xfrm>
          <a:prstGeom prst="rect">
            <a:avLst/>
          </a:prstGeom>
          <a:noFill/>
        </p:spPr>
        <p:txBody>
          <a:bodyPr wrap="square" rtlCol="0">
            <a:spAutoFit/>
          </a:bodyPr>
          <a:lstStyle/>
          <a:p>
            <a:r>
              <a:rPr lang="en-US" b="1" dirty="0"/>
              <a:t>Perception</a:t>
            </a:r>
            <a:r>
              <a:rPr lang="en-US" dirty="0"/>
              <a:t> − It is the process of acquiring, interpreting, selecting, and organizing sensory information.</a:t>
            </a:r>
          </a:p>
        </p:txBody>
      </p:sp>
      <p:sp>
        <p:nvSpPr>
          <p:cNvPr id="11" name="TextBox 10"/>
          <p:cNvSpPr txBox="1"/>
          <p:nvPr/>
        </p:nvSpPr>
        <p:spPr>
          <a:xfrm>
            <a:off x="9545524" y="5003074"/>
            <a:ext cx="2498430" cy="1661993"/>
          </a:xfrm>
          <a:prstGeom prst="rect">
            <a:avLst/>
          </a:prstGeom>
          <a:noFill/>
        </p:spPr>
        <p:txBody>
          <a:bodyPr wrap="square" rtlCol="0">
            <a:spAutoFit/>
          </a:bodyPr>
          <a:lstStyle/>
          <a:p>
            <a:r>
              <a:rPr lang="en-US" b="1" dirty="0"/>
              <a:t>Problem Solving</a:t>
            </a:r>
            <a:r>
              <a:rPr lang="en-US" dirty="0"/>
              <a:t> − </a:t>
            </a:r>
            <a:r>
              <a:rPr lang="en-US" sz="1400" b="1" dirty="0">
                <a:solidFill>
                  <a:srgbClr val="FF0000"/>
                </a:solidFill>
              </a:rPr>
              <a:t>It is the process in which one perceives and tries to arrive at a desired solution from a present situation by taking some path, which is blocked by known or unknown hurdles.</a:t>
            </a:r>
          </a:p>
        </p:txBody>
      </p:sp>
      <p:sp>
        <p:nvSpPr>
          <p:cNvPr id="12" name="TextBox 11"/>
          <p:cNvSpPr txBox="1"/>
          <p:nvPr/>
        </p:nvSpPr>
        <p:spPr>
          <a:xfrm>
            <a:off x="9545524" y="3268662"/>
            <a:ext cx="2498430" cy="1661993"/>
          </a:xfrm>
          <a:prstGeom prst="rect">
            <a:avLst/>
          </a:prstGeom>
          <a:noFill/>
        </p:spPr>
        <p:txBody>
          <a:bodyPr wrap="square" rtlCol="0">
            <a:spAutoFit/>
          </a:bodyPr>
          <a:lstStyle/>
          <a:p>
            <a:r>
              <a:rPr lang="en-US" sz="1400" b="1" dirty="0"/>
              <a:t>Linguistic Intelligence</a:t>
            </a:r>
            <a:r>
              <a:rPr lang="en-US" sz="1400" dirty="0"/>
              <a:t> − It is one’s ability to use, comprehend, speak, and write the verbal and written language. It is important in interpersonal communication.</a:t>
            </a:r>
          </a:p>
          <a:p>
            <a:endParaRPr lang="en-US" dirty="0"/>
          </a:p>
        </p:txBody>
      </p:sp>
    </p:spTree>
    <p:extLst>
      <p:ext uri="{BB962C8B-B14F-4D97-AF65-F5344CB8AC3E}">
        <p14:creationId xmlns:p14="http://schemas.microsoft.com/office/powerpoint/2010/main" val="357686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 calcmode="lin" valueType="num">
                                      <p:cBhvr additive="base">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767" y="1071154"/>
            <a:ext cx="9866422" cy="4171950"/>
          </a:xfrm>
          <a:prstGeom prst="rect">
            <a:avLst/>
          </a:prstGeom>
        </p:spPr>
      </p:pic>
    </p:spTree>
    <p:extLst>
      <p:ext uri="{BB962C8B-B14F-4D97-AF65-F5344CB8AC3E}">
        <p14:creationId xmlns:p14="http://schemas.microsoft.com/office/powerpoint/2010/main" val="675030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1583</Words>
  <Application>Microsoft Office PowerPoint</Application>
  <PresentationFormat>Custom</PresentationFormat>
  <Paragraphs>159</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Artificial Intelligence https://people.eecs.berkeley.edu/~russell/slides/</vt:lpstr>
      <vt:lpstr>Why Artificial Intelligence?</vt:lpstr>
      <vt:lpstr>Why Artificial Intelligence?</vt:lpstr>
      <vt:lpstr>PowerPoint Presentation</vt:lpstr>
      <vt:lpstr>Introduction</vt:lpstr>
      <vt:lpstr>What is Artificial Intelligence? </vt:lpstr>
      <vt:lpstr>What is Artificial Intelligence?</vt:lpstr>
      <vt:lpstr>What is AI?</vt:lpstr>
      <vt:lpstr>PowerPoint Presentation</vt:lpstr>
      <vt:lpstr>Crossbreeding of a lot of fields:</vt:lpstr>
      <vt:lpstr>Intelligent systems </vt:lpstr>
      <vt:lpstr>Categorization of Intelligent systems</vt:lpstr>
      <vt:lpstr>Categorization of Intelligent systems: Approaches </vt:lpstr>
      <vt:lpstr>1.Acting humanly: The Turing Test approach</vt:lpstr>
      <vt:lpstr>Acting humanly: The Turing Test approach</vt:lpstr>
      <vt:lpstr>2. Systems that Think like humans:                                The Cognitive Modeling Approach</vt:lpstr>
      <vt:lpstr>2. Systems that Think like humans:          The Cognitive Modeling Approach</vt:lpstr>
      <vt:lpstr>3. Thinking rationality: The Logical approach</vt:lpstr>
      <vt:lpstr>4. Systems that Act rationality: The Rational Agent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exam2</dc:creator>
  <cp:lastModifiedBy>bvpr</cp:lastModifiedBy>
  <cp:revision>36</cp:revision>
  <dcterms:created xsi:type="dcterms:W3CDTF">2021-12-27T04:44:14Z</dcterms:created>
  <dcterms:modified xsi:type="dcterms:W3CDTF">2024-01-23T06:15:52Z</dcterms:modified>
</cp:coreProperties>
</file>